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3"/>
    <p:sldMasterId id="2147483672" r:id="rId4"/>
    <p:sldMasterId id="2147483684" r:id="rId5"/>
    <p:sldMasterId id="2147483696" r:id="rId6"/>
    <p:sldMasterId id="2147483708" r:id="rId7"/>
    <p:sldMasterId id="2147483720" r:id="rId8"/>
    <p:sldMasterId id="2147483732" r:id="rId9"/>
    <p:sldMasterId id="2147483744" r:id="rId10"/>
    <p:sldMasterId id="2147483756" r:id="rId11"/>
    <p:sldMasterId id="2147483768" r:id="rId12"/>
    <p:sldMasterId id="2147483780" r:id="rId13"/>
    <p:sldMasterId id="2147483792" r:id="rId14"/>
  </p:sldMasterIdLst>
  <p:notesMasterIdLst>
    <p:notesMasterId r:id="rId16"/>
  </p:notesMasterIdLst>
  <p:sldIdLst>
    <p:sldId id="257" r:id="rId15"/>
    <p:sldId id="258" r:id="rId17"/>
    <p:sldId id="265" r:id="rId18"/>
    <p:sldId id="313" r:id="rId19"/>
    <p:sldId id="331" r:id="rId20"/>
    <p:sldId id="315" r:id="rId21"/>
    <p:sldId id="317" r:id="rId22"/>
    <p:sldId id="319" r:id="rId23"/>
    <p:sldId id="320" r:id="rId24"/>
    <p:sldId id="326" r:id="rId25"/>
    <p:sldId id="321" r:id="rId26"/>
    <p:sldId id="322" r:id="rId27"/>
    <p:sldId id="327" r:id="rId28"/>
    <p:sldId id="333" r:id="rId29"/>
    <p:sldId id="328" r:id="rId30"/>
    <p:sldId id="329" r:id="rId31"/>
    <p:sldId id="330" r:id="rId32"/>
    <p:sldId id="332" r:id="rId33"/>
    <p:sldId id="325" r:id="rId34"/>
    <p:sldId id="348" r:id="rId35"/>
    <p:sldId id="324" r:id="rId36"/>
    <p:sldId id="296" r:id="rId37"/>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6B6"/>
    <a:srgbClr val="FFFFFF"/>
    <a:srgbClr val="269FD3"/>
    <a:srgbClr val="A6A6A6"/>
    <a:srgbClr val="7773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guide orient="horz" pos="212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2.xml"/><Relationship Id="rId36" Type="http://schemas.openxmlformats.org/officeDocument/2006/relationships/slide" Target="slides/slide21.xml"/><Relationship Id="rId35" Type="http://schemas.openxmlformats.org/officeDocument/2006/relationships/slide" Target="slides/slide20.xml"/><Relationship Id="rId34" Type="http://schemas.openxmlformats.org/officeDocument/2006/relationships/slide" Target="slides/slide19.xml"/><Relationship Id="rId33" Type="http://schemas.openxmlformats.org/officeDocument/2006/relationships/slide" Target="slides/slide18.xml"/><Relationship Id="rId32" Type="http://schemas.openxmlformats.org/officeDocument/2006/relationships/slide" Target="slides/slide17.xml"/><Relationship Id="rId31" Type="http://schemas.openxmlformats.org/officeDocument/2006/relationships/slide" Target="slides/slide16.xml"/><Relationship Id="rId30" Type="http://schemas.openxmlformats.org/officeDocument/2006/relationships/slide" Target="slides/slide15.xml"/><Relationship Id="rId3" Type="http://schemas.openxmlformats.org/officeDocument/2006/relationships/slideMaster" Target="slideMasters/slideMaster2.xml"/><Relationship Id="rId29" Type="http://schemas.openxmlformats.org/officeDocument/2006/relationships/slide" Target="slides/slide14.xml"/><Relationship Id="rId28" Type="http://schemas.openxmlformats.org/officeDocument/2006/relationships/slide" Target="slides/slide13.xml"/><Relationship Id="rId27" Type="http://schemas.openxmlformats.org/officeDocument/2006/relationships/slide" Target="slides/slide12.xml"/><Relationship Id="rId26" Type="http://schemas.openxmlformats.org/officeDocument/2006/relationships/slide" Target="slides/slide11.xml"/><Relationship Id="rId25" Type="http://schemas.openxmlformats.org/officeDocument/2006/relationships/slide" Target="slides/slide10.xml"/><Relationship Id="rId24" Type="http://schemas.openxmlformats.org/officeDocument/2006/relationships/slide" Target="slides/slide9.xml"/><Relationship Id="rId23" Type="http://schemas.openxmlformats.org/officeDocument/2006/relationships/slide" Target="slides/slide8.xml"/><Relationship Id="rId22" Type="http://schemas.openxmlformats.org/officeDocument/2006/relationships/slide" Target="slides/slide7.xml"/><Relationship Id="rId21" Type="http://schemas.openxmlformats.org/officeDocument/2006/relationships/slide" Target="slides/slide6.xml"/><Relationship Id="rId20" Type="http://schemas.openxmlformats.org/officeDocument/2006/relationships/slide" Target="slides/slide5.xml"/><Relationship Id="rId2" Type="http://schemas.openxmlformats.org/officeDocument/2006/relationships/theme" Target="theme/theme1.xml"/><Relationship Id="rId19" Type="http://schemas.openxmlformats.org/officeDocument/2006/relationships/slide" Target="slides/slide4.xml"/><Relationship Id="rId18" Type="http://schemas.openxmlformats.org/officeDocument/2006/relationships/slide" Target="slides/slide3.xml"/><Relationship Id="rId17" Type="http://schemas.openxmlformats.org/officeDocument/2006/relationships/slide" Target="slides/slide2.xml"/><Relationship Id="rId16" Type="http://schemas.openxmlformats.org/officeDocument/2006/relationships/notesMaster" Target="notesMasters/notesMaster1.xml"/><Relationship Id="rId15" Type="http://schemas.openxmlformats.org/officeDocument/2006/relationships/slide" Target="slides/slide1.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5362" name="页眉占位符 1"/>
          <p:cNvSpPr>
            <a:spLocks noGrp="1" noChangeArrowheads="1"/>
          </p:cNvSpPr>
          <p:nvPr>
            <p:ph type="hdr" sz="quarter"/>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sz="1200"/>
            </a:lvl1pPr>
          </a:lstStyle>
          <a:p>
            <a:pPr>
              <a:defRPr/>
            </a:pPr>
            <a:endParaRPr lang="zh-CN" altLang="en-US"/>
          </a:p>
        </p:txBody>
      </p:sp>
      <p:sp>
        <p:nvSpPr>
          <p:cNvPr id="15363" name="日期占位符 2"/>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buFont typeface="Arial" panose="020B0604020202020204" pitchFamily="34" charset="0"/>
              <a:buNone/>
              <a:defRPr sz="1200"/>
            </a:lvl1pPr>
          </a:lstStyle>
          <a:p>
            <a:pPr>
              <a:defRPr/>
            </a:pPr>
            <a:fld id="{FB59F383-464A-4F23-8278-FE4743495795}" type="datetimeFigureOut">
              <a:rPr lang="zh-CN" altLang="en-US"/>
            </a:fld>
            <a:endParaRPr lang="zh-CN" altLang="en-US"/>
          </a:p>
        </p:txBody>
      </p:sp>
      <p:sp>
        <p:nvSpPr>
          <p:cNvPr id="54276" name="幻灯片图像占位符 3"/>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15365" name="备注占位符 4"/>
          <p:cNvSpPr>
            <a:spLocks noGrp="1" noChangeArrowheads="1"/>
          </p:cNvSpPr>
          <p:nvPr>
            <p:ph type="body" sz="quarter" idx="3"/>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15366" name="页脚占位符 5"/>
          <p:cNvSpPr>
            <a:spLocks noGrp="1" noChangeArrowheads="1"/>
          </p:cNvSpPr>
          <p:nvPr>
            <p:ph type="ftr" sz="quarter" idx="4"/>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buFont typeface="Arial" panose="020B0604020202020204" pitchFamily="34" charset="0"/>
              <a:buNone/>
              <a:defRPr sz="1200"/>
            </a:lvl1pPr>
          </a:lstStyle>
          <a:p>
            <a:pPr>
              <a:defRPr/>
            </a:pPr>
            <a:endParaRPr lang="zh-CN" altLang="en-US"/>
          </a:p>
        </p:txBody>
      </p:sp>
      <p:sp>
        <p:nvSpPr>
          <p:cNvPr id="15367" name="灯片编号占位符 6"/>
          <p:cNvSpPr>
            <a:spLocks noGrp="1" noChangeArrowheads="1"/>
          </p:cNvSpPr>
          <p:nvPr>
            <p:ph type="sldNum" sz="quarter" idx="5"/>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eaLnBrk="1" hangingPunct="1">
              <a:buFont typeface="Arial" panose="020B0604020202020204" pitchFamily="34" charset="0"/>
              <a:buNone/>
              <a:defRPr sz="1200"/>
            </a:lvl1pPr>
          </a:lstStyle>
          <a:p>
            <a:pPr>
              <a:defRPr/>
            </a:pPr>
            <a:fld id="{688AD6AF-1F90-4D91-867B-16090091FCCD}"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9825992-9E51-46B8-B549-46EF59058A3A}"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08B47EB2-8AD5-4CD7-AB00-5E947DED8A7F}"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2C5F2194-BBFA-472C-B894-C7347FD5EC2B}"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E42CB9A4-77E8-47A9-9B0D-0ED402465172}" type="slidenum">
              <a:rPr lang="zh-CN" altLang="en-US"/>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7EA2843D-BFCF-48B7-B5FA-00152F6DDEA1}"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16553480-50DB-49CA-984D-29B1EF3E2B17}"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D4E840E3-770C-4F17-8BAE-32457C8AA824}"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6"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p:txBody>
          <a:bodyPr/>
          <a:lstStyle>
            <a:lvl1pPr>
              <a:defRPr/>
            </a:lvl1pPr>
          </a:lstStyle>
          <a:p>
            <a:pPr>
              <a:defRPr/>
            </a:pPr>
            <a:fld id="{E9E54365-24DB-4A54-8CF8-4641814D0A45}"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8"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p:txBody>
          <a:bodyPr/>
          <a:lstStyle>
            <a:lvl1pPr>
              <a:defRPr/>
            </a:lvl1pPr>
          </a:lstStyle>
          <a:p>
            <a:pPr>
              <a:defRPr/>
            </a:pPr>
            <a:fld id="{3DA11430-CEEA-4676-A73E-A04AB359766B}"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4"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p:txBody>
          <a:bodyPr/>
          <a:lstStyle>
            <a:lvl1pPr>
              <a:defRPr/>
            </a:lvl1pPr>
          </a:lstStyle>
          <a:p>
            <a:pPr>
              <a:defRPr/>
            </a:pPr>
            <a:fld id="{5380C9FC-6653-4088-AB57-8785A87AC8C9}"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3"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p:txBody>
          <a:bodyPr/>
          <a:lstStyle>
            <a:lvl1pPr>
              <a:defRPr/>
            </a:lvl1pPr>
          </a:lstStyle>
          <a:p>
            <a:pPr>
              <a:defRPr/>
            </a:pPr>
            <a:fld id="{15DFA018-2413-4C15-9858-6553A2D61D8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6"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p:txBody>
          <a:bodyPr/>
          <a:lstStyle>
            <a:lvl1pPr>
              <a:defRPr/>
            </a:lvl1pPr>
          </a:lstStyle>
          <a:p>
            <a:pPr>
              <a:defRPr/>
            </a:pPr>
            <a:fld id="{46476108-C2B5-4ED3-9E1F-882EC34D339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6"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p:txBody>
          <a:bodyPr/>
          <a:lstStyle>
            <a:lvl1pPr>
              <a:defRPr/>
            </a:lvl1pPr>
          </a:lstStyle>
          <a:p>
            <a:pPr>
              <a:defRPr/>
            </a:pPr>
            <a:fld id="{8A159637-3032-4798-A795-888CD0EEC035}"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6D03BAB5-2048-4E66-8641-E7B5090EC90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7911614F-8C6D-4E42-B84E-45D84BCBBE26}"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AD9104D9-E2BB-4F6B-BE26-1B82825C8938}" type="slidenum">
              <a:rPr lang="zh-CN" altLang="en-US"/>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5E09109-F21B-4F68-9A69-D7D61C852EE1}"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22A35744-A71B-4D19-A83A-E79F79B40AD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1BD20E11-C83E-497E-A82F-6F880C8C2B25}"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333F869B-89CE-48EA-984D-368271CDABD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0EB74A6D-835F-4182-A729-B1F14264BFF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DDD8CB14-38FB-408E-B1E1-6FB732126264}"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A790C351-A0BD-4F5F-82BD-B8ED88F5924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5E23083C-3D08-4034-9DF2-C6AC514E42C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7D8B17F2-B52D-4D6B-B919-FAFE26B34CD3}"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DA3A13DC-0F1E-449B-B989-CFE3E1C96D06}"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4651EA8C-4182-4774-B916-EF2E333BA802}"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81EBA0C-D4C7-4DBF-9DFD-1DD2675D64C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A53FEC3C-E6F1-440E-BAC4-E5D865DC6633}"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809EA0C-9619-4B00-8850-DFA1D74EC1C3}"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59A9DD76-F2FB-49B8-B251-D4FB6DFC6E0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BDE14784-7EA5-40BB-AB23-36CC1449942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7C7EBEDE-2645-4212-9274-18FEBE41790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18474D99-D0C3-49DB-80E5-48BB4636D699}"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A8635D7D-AF8A-4E97-B366-B677BC570581}"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B4822C54-AD10-4244-83CA-6375597B51CB}"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C6BF3B12-1B48-45DA-AF30-F3929B0C64B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CEF1E027-AAA7-49FB-A1E3-E0C6646A7CA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1D0CA003-0C1F-4205-BBE1-45E28CD364F7}"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471579BD-8C90-4194-A856-33146D2FF35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A9EABC73-1B7B-45A8-8D7E-A4371DA6E14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36559E2F-6D82-4337-8839-210AA0942256}"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7E8B9365-F54F-4F53-9BB5-A4411A6A73AA}"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8D277F0-772F-47CE-A80C-C5EB61E548A9}"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9E490C87-D040-4434-92F7-57CAEF20548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3F8FDF66-A6D4-4927-AF94-F9AAF6C281D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B5FBFDBE-ACAD-4710-B494-1A6C1925E16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6"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p:txBody>
          <a:bodyPr/>
          <a:lstStyle>
            <a:lvl1pPr>
              <a:defRPr/>
            </a:lvl1pPr>
          </a:lstStyle>
          <a:p>
            <a:pPr>
              <a:defRPr/>
            </a:pPr>
            <a:fld id="{40BEBBB9-299F-4C16-BE0C-D1F9F69B7855}"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8"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4"/>
          <p:cNvSpPr>
            <a:spLocks noGrp="1" noChangeArrowheads="1"/>
          </p:cNvSpPr>
          <p:nvPr>
            <p:ph type="sldNum" sz="quarter" idx="12"/>
          </p:nvPr>
        </p:nvSpPr>
        <p:spPr/>
        <p:txBody>
          <a:bodyPr/>
          <a:lstStyle>
            <a:lvl1pPr>
              <a:defRPr/>
            </a:lvl1pPr>
          </a:lstStyle>
          <a:p>
            <a:pPr>
              <a:defRPr/>
            </a:pPr>
            <a:fld id="{C7DE1C4C-94D1-45BC-A50D-4D771A58BA56}"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4"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4"/>
          <p:cNvSpPr>
            <a:spLocks noGrp="1" noChangeArrowheads="1"/>
          </p:cNvSpPr>
          <p:nvPr>
            <p:ph type="sldNum" sz="quarter" idx="12"/>
          </p:nvPr>
        </p:nvSpPr>
        <p:spPr/>
        <p:txBody>
          <a:bodyPr/>
          <a:lstStyle>
            <a:lvl1pPr>
              <a:defRPr/>
            </a:lvl1pPr>
          </a:lstStyle>
          <a:p>
            <a:pPr>
              <a:defRPr/>
            </a:pPr>
            <a:fld id="{4C3C3997-219A-4077-BB1C-022FFC1B0AA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3"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4"/>
          <p:cNvSpPr>
            <a:spLocks noGrp="1" noChangeArrowheads="1"/>
          </p:cNvSpPr>
          <p:nvPr>
            <p:ph type="sldNum" sz="quarter" idx="12"/>
          </p:nvPr>
        </p:nvSpPr>
        <p:spPr/>
        <p:txBody>
          <a:bodyPr/>
          <a:lstStyle>
            <a:lvl1pPr>
              <a:defRPr/>
            </a:lvl1pPr>
          </a:lstStyle>
          <a:p>
            <a:pPr>
              <a:defRPr/>
            </a:pPr>
            <a:fld id="{984664CE-910C-4D6C-8084-D4707AE822A7}"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B9E1AB90-8DCF-4FC1-89D6-5FA427AF05A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6"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p:txBody>
          <a:bodyPr/>
          <a:lstStyle>
            <a:lvl1pPr>
              <a:defRPr/>
            </a:lvl1pPr>
          </a:lstStyle>
          <a:p>
            <a:pPr>
              <a:defRPr/>
            </a:pPr>
            <a:fld id="{1BAFDC49-F987-4DFB-B4F7-AB99D5EF31A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6"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p:txBody>
          <a:bodyPr/>
          <a:lstStyle>
            <a:lvl1pPr>
              <a:defRPr/>
            </a:lvl1pPr>
          </a:lstStyle>
          <a:p>
            <a:pPr>
              <a:defRPr/>
            </a:pPr>
            <a:fld id="{F1FE0F0D-F50B-4CA4-AB4C-3EB1B8E4E6C2}"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DC3AD214-D3F1-4406-8068-92CF32B2A85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CECE4F8F-44F9-4D63-B24F-04E6C3DA8043}"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AB4F7AB4-D9A0-414B-9B36-7C3E5EEA908D}"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3A9A467F-48B7-48D2-8E3E-97DED520950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687A9AF9-129E-4C68-9301-2EDB4D5F1BE7}"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0C7163A4-28D3-4311-B7B5-93B0741F3FFB}"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8AF44B02-8089-4E8B-879C-0425DB3F5F43}"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7B8DD20B-15AB-4A7E-AC8C-C78E16A39B62}"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0019225-2E5C-45AB-AA25-BAEC9172118C}"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A17AE1D4-EBBF-4E51-97BC-0A40A920BB1E}" type="slidenum">
              <a:rPr lang="zh-CN" altLang="en-US"/>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9BDFC955-8371-4DAC-A58D-FB91C0654BD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0B61245C-2C54-4A19-BD19-86CBFA86000A}"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3A77D49-6FC4-4DE6-8981-0E47BCA08D72}"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8BE8014C-297D-4D43-99FA-E5C76AA503FB}"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90BEA04-86EF-4460-A918-6A863DF8F79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8F271E7A-E109-41F5-920D-A79BFB987A76}"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0894DB07-0349-456C-9832-B888FBDE1AD2}"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19B001CB-0390-4679-9375-FC07F056EF4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FCB73EC6-2D97-4C06-BE87-DC22B5DC30D6}"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812ACF41-5530-4102-8C9D-0A8DEAC17187}"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55BEEFBF-8609-4FAF-B936-F89A57506F52}"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74B78A10-1CA7-42EC-9D0D-50F6562E7717}" type="datetimeFigureOut">
              <a:rPr lang="zh-CN" altLang="en-US"/>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B6FFB5A8-71F4-4272-9095-6B9017241580}" type="slidenum">
              <a:rPr lang="zh-CN" altLang="en-US"/>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817FD3DC-43CF-4923-A4D8-CCA66CCA8487}"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5E15216E-9409-41CC-9156-BF728F04CDE1}"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E08FF7F6-1EAC-481E-8300-FB2714581651}"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4029D01A-5AF9-4379-BE3B-9DB62B7464C6}"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899B90A1-71CB-4C4E-8D80-485BAC9DB64A}"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8B747BBC-3178-4C1E-99BC-2015C3B5DF22}"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B01F122B-5944-4A8E-AD80-939EFF84312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310B812-2BFF-49F4-868C-7C497D3E432D}"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39CF355F-792E-426B-908B-EAB0E3BB057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63D0907E-3E1D-4134-9C46-2A017A6CC1DD}"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373B9A9A-8EA6-4A86-AE4A-A3AF8448F414}"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431ABC30-B320-438C-934B-C5BC0B8DE628}"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B422400E-3F9C-41FC-8299-47EE0F2D5E33}" type="slidenum">
              <a:rPr lang="zh-CN" altLang="en-US"/>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C5532CF2-3B0E-4AAB-AEB8-47560E2F67F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1A0F8EDA-551F-4E17-8732-C6F4D8FD9B6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2CD9FF0F-B91A-4CEF-BEAF-9AE2E54D89B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5BE8794-4E8C-484C-8046-2E6B506159A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26F3183-F4D8-4DED-81E9-C81F6EBF49A1}" type="datetime1">
              <a:rPr lang="zh-CN" altLang="en-US"/>
            </a:fld>
            <a:endParaRPr lang="zh-CN" altLang="en-US" sz="1800">
              <a:solidFill>
                <a:srgbClr val="000000"/>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930E6B88-C416-47B5-AC60-4B9B1FF48F6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6891B698-6794-4891-8EB7-2B88CA4AC1D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1F8221A8-DF6D-41D2-9C1F-F385CE05C2F4}"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B41188A1-139D-497C-8FA2-61943451A6D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6"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p:txBody>
          <a:bodyPr/>
          <a:lstStyle>
            <a:lvl1pPr>
              <a:defRPr/>
            </a:lvl1pPr>
          </a:lstStyle>
          <a:p>
            <a:pPr>
              <a:defRPr/>
            </a:pPr>
            <a:fld id="{6D5DFD54-BB39-42F9-A013-B01C05979769}"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8"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p:txBody>
          <a:bodyPr/>
          <a:lstStyle>
            <a:lvl1pPr>
              <a:defRPr/>
            </a:lvl1pPr>
          </a:lstStyle>
          <a:p>
            <a:pPr>
              <a:defRPr/>
            </a:pPr>
            <a:fld id="{FE88D2F6-43D5-43E4-A4DE-CE42D3E8EF1A}"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3AE3DE1A-8B75-4487-AD06-F69EC90D2B95}" type="datetimeFigureOut">
              <a:rPr lang="zh-CN" altLang="en-US"/>
            </a:fld>
            <a:endParaRPr lang="zh-CN" altLang="en-US"/>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2D53C93C-8A20-4361-B6FA-C954CA1C5F3A}" type="slidenum">
              <a:rPr lang="zh-CN" altLang="en-US"/>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4"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p:txBody>
          <a:bodyPr/>
          <a:lstStyle>
            <a:lvl1pPr>
              <a:defRPr/>
            </a:lvl1pPr>
          </a:lstStyle>
          <a:p>
            <a:pPr>
              <a:defRPr/>
            </a:pPr>
            <a:fld id="{2EE61DDC-FC58-45AB-96C2-68771A3DB72B}"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3"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p:txBody>
          <a:bodyPr/>
          <a:lstStyle>
            <a:lvl1pPr>
              <a:defRPr/>
            </a:lvl1pPr>
          </a:lstStyle>
          <a:p>
            <a:pPr>
              <a:defRPr/>
            </a:pPr>
            <a:fld id="{C6409D6C-1D95-4451-9F71-AB607BE7DE64}"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6"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p:txBody>
          <a:bodyPr/>
          <a:lstStyle>
            <a:lvl1pPr>
              <a:defRPr/>
            </a:lvl1pPr>
          </a:lstStyle>
          <a:p>
            <a:pPr>
              <a:defRPr/>
            </a:pPr>
            <a:fld id="{6B4658AB-504A-420D-8210-0A13EC60A125}"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6"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p:txBody>
          <a:bodyPr/>
          <a:lstStyle>
            <a:lvl1pPr>
              <a:defRPr/>
            </a:lvl1pPr>
          </a:lstStyle>
          <a:p>
            <a:pPr>
              <a:defRPr/>
            </a:pPr>
            <a:fld id="{F701B321-8FAC-4DEF-88A0-A93CAA6F63A3}"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39966D7E-752A-48AC-9CD2-42B60008EED4}"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B7F9E0B5-31DC-47DD-8066-E0D42EFB7ADE}"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8D4B221A-2F47-4E3A-9552-0971F5B88705}"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5"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p:txBody>
          <a:bodyPr/>
          <a:lstStyle>
            <a:lvl1pPr>
              <a:defRPr/>
            </a:lvl1pPr>
          </a:lstStyle>
          <a:p>
            <a:pPr>
              <a:defRPr/>
            </a:pPr>
            <a:fld id="{1D5923A9-0CDF-4703-B0FB-DBA9959E9AB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5"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p:txBody>
          <a:bodyPr/>
          <a:lstStyle>
            <a:lvl1pPr>
              <a:defRPr/>
            </a:lvl1pPr>
          </a:lstStyle>
          <a:p>
            <a:pPr>
              <a:defRPr/>
            </a:pPr>
            <a:fld id="{9A8E4BFF-2546-40E2-B038-7F2B60EC431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5"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p:txBody>
          <a:bodyPr/>
          <a:lstStyle>
            <a:lvl1pPr>
              <a:defRPr/>
            </a:lvl1pPr>
          </a:lstStyle>
          <a:p>
            <a:pPr>
              <a:defRPr/>
            </a:pPr>
            <a:fld id="{6D215BB9-0685-4CAF-816B-05673D7B90CA}"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6"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p:txBody>
          <a:bodyPr/>
          <a:lstStyle>
            <a:lvl1pPr>
              <a:defRPr/>
            </a:lvl1pPr>
          </a:lstStyle>
          <a:p>
            <a:pPr>
              <a:defRPr/>
            </a:pPr>
            <a:fld id="{61C3AAC6-003D-4A3A-81D7-F17B8FC04C2D}"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A6CCE7CE-23C9-4FE4-8A5E-C41C9970CF81}" type="datetimeFigureOut">
              <a:rPr lang="zh-CN" altLang="en-US"/>
            </a:fld>
            <a:endParaRPr lang="zh-CN" altLang="en-US"/>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2E5D1CF9-D814-4A5B-B0F3-290ABF1B0838}" type="slidenum">
              <a:rPr lang="zh-CN" altLang="en-US"/>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8"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8"/>
          <p:cNvSpPr>
            <a:spLocks noGrp="1" noChangeArrowheads="1"/>
          </p:cNvSpPr>
          <p:nvPr>
            <p:ph type="sldNum" sz="quarter" idx="12"/>
          </p:nvPr>
        </p:nvSpPr>
        <p:spPr/>
        <p:txBody>
          <a:bodyPr/>
          <a:lstStyle>
            <a:lvl1pPr>
              <a:defRPr/>
            </a:lvl1pPr>
          </a:lstStyle>
          <a:p>
            <a:pPr>
              <a:defRPr/>
            </a:pPr>
            <a:fld id="{02A9E542-7A02-412A-AADC-3D0745AAA564}"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4"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8"/>
          <p:cNvSpPr>
            <a:spLocks noGrp="1" noChangeArrowheads="1"/>
          </p:cNvSpPr>
          <p:nvPr>
            <p:ph type="sldNum" sz="quarter" idx="12"/>
          </p:nvPr>
        </p:nvSpPr>
        <p:spPr/>
        <p:txBody>
          <a:bodyPr/>
          <a:lstStyle>
            <a:lvl1pPr>
              <a:defRPr/>
            </a:lvl1pPr>
          </a:lstStyle>
          <a:p>
            <a:pPr>
              <a:defRPr/>
            </a:pPr>
            <a:fld id="{F8358AC2-A709-42B7-897D-D7DD3B749D5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3"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8"/>
          <p:cNvSpPr>
            <a:spLocks noGrp="1" noChangeArrowheads="1"/>
          </p:cNvSpPr>
          <p:nvPr>
            <p:ph type="sldNum" sz="quarter" idx="12"/>
          </p:nvPr>
        </p:nvSpPr>
        <p:spPr/>
        <p:txBody>
          <a:bodyPr/>
          <a:lstStyle>
            <a:lvl1pPr>
              <a:defRPr/>
            </a:lvl1pPr>
          </a:lstStyle>
          <a:p>
            <a:pPr>
              <a:defRPr/>
            </a:pPr>
            <a:fld id="{14000ACD-A823-4237-9B43-CE3FE1A1918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6"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p:txBody>
          <a:bodyPr/>
          <a:lstStyle>
            <a:lvl1pPr>
              <a:defRPr/>
            </a:lvl1pPr>
          </a:lstStyle>
          <a:p>
            <a:pPr>
              <a:defRPr/>
            </a:pPr>
            <a:fld id="{30EBF6B9-2C32-41CC-BD1D-51EDCE9D00F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6"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p:txBody>
          <a:bodyPr/>
          <a:lstStyle>
            <a:lvl1pPr>
              <a:defRPr/>
            </a:lvl1pPr>
          </a:lstStyle>
          <a:p>
            <a:pPr>
              <a:defRPr/>
            </a:pPr>
            <a:fld id="{E299BE33-7C44-4C0A-AA76-B32492C2603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5"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p:txBody>
          <a:bodyPr/>
          <a:lstStyle>
            <a:lvl1pPr>
              <a:defRPr/>
            </a:lvl1pPr>
          </a:lstStyle>
          <a:p>
            <a:pPr>
              <a:defRPr/>
            </a:pPr>
            <a:fld id="{ED41D7FE-EE54-48DF-8511-8B8B6CA7132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6"/>
          <p:cNvSpPr>
            <a:spLocks noGrp="1" noChangeArrowheads="1"/>
          </p:cNvSpPr>
          <p:nvPr>
            <p:ph type="dt" sz="half" idx="10"/>
          </p:nvPr>
        </p:nvSpPr>
        <p:spPr/>
        <p:txBody>
          <a:bodyPr/>
          <a:lstStyle>
            <a:lvl1pPr>
              <a:defRPr/>
            </a:lvl1pPr>
          </a:lstStyle>
          <a:p>
            <a:pPr>
              <a:defRPr/>
            </a:pPr>
            <a:fld id="{AEBD3FBB-6C61-47C0-B961-2CF8060FC76A}" type="datetime1">
              <a:rPr lang="zh-CN" altLang="en-US"/>
            </a:fld>
            <a:endParaRPr lang="zh-CN" altLang="en-US" sz="1800">
              <a:solidFill>
                <a:srgbClr val="000000"/>
              </a:solidFill>
            </a:endParaRPr>
          </a:p>
        </p:txBody>
      </p:sp>
      <p:sp>
        <p:nvSpPr>
          <p:cNvPr id="5" name="页脚占位符 7"/>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p:txBody>
          <a:bodyPr/>
          <a:lstStyle>
            <a:lvl1pPr>
              <a:defRPr/>
            </a:lvl1pPr>
          </a:lstStyle>
          <a:p>
            <a:pPr>
              <a:defRPr/>
            </a:pPr>
            <a:fld id="{1227F766-7D6E-4463-8354-DE6CFC74828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023330F1-2C8E-4C86-A038-DE2F3FC5982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D6DC3C82-08F5-487A-BDC3-81E6FA65A174}"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F5D05299-E18C-4DB6-9672-DBFAEB10AD8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73AC499B-81FA-458B-936C-A1C9E49AB428}" type="datetimeFigureOut">
              <a:rPr lang="zh-CN" altLang="en-US"/>
            </a:fld>
            <a:endParaRPr lang="zh-CN" altLang="en-US"/>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B9D3F231-A283-4939-9494-558AECB9A81E}" type="slidenum">
              <a:rPr lang="zh-CN" altLang="en-US"/>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6"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p:txBody>
          <a:bodyPr/>
          <a:lstStyle>
            <a:lvl1pPr>
              <a:defRPr/>
            </a:lvl1pPr>
          </a:lstStyle>
          <a:p>
            <a:pPr>
              <a:defRPr/>
            </a:pPr>
            <a:fld id="{53DF78C2-CAF3-49CC-8D85-AEF629C478B6}"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8"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4"/>
          <p:cNvSpPr>
            <a:spLocks noGrp="1" noChangeArrowheads="1"/>
          </p:cNvSpPr>
          <p:nvPr>
            <p:ph type="sldNum" sz="quarter" idx="12"/>
          </p:nvPr>
        </p:nvSpPr>
        <p:spPr/>
        <p:txBody>
          <a:bodyPr/>
          <a:lstStyle>
            <a:lvl1pPr>
              <a:defRPr/>
            </a:lvl1pPr>
          </a:lstStyle>
          <a:p>
            <a:pPr>
              <a:defRPr/>
            </a:pPr>
            <a:fld id="{6074A86E-793D-4F14-B62D-01EE0A7B48A3}"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4"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4"/>
          <p:cNvSpPr>
            <a:spLocks noGrp="1" noChangeArrowheads="1"/>
          </p:cNvSpPr>
          <p:nvPr>
            <p:ph type="sldNum" sz="quarter" idx="12"/>
          </p:nvPr>
        </p:nvSpPr>
        <p:spPr/>
        <p:txBody>
          <a:bodyPr/>
          <a:lstStyle>
            <a:lvl1pPr>
              <a:defRPr/>
            </a:lvl1pPr>
          </a:lstStyle>
          <a:p>
            <a:pPr>
              <a:defRPr/>
            </a:pPr>
            <a:fld id="{E62D85A7-8BF0-43A6-A81E-FD739BAFB076}"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3"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4"/>
          <p:cNvSpPr>
            <a:spLocks noGrp="1" noChangeArrowheads="1"/>
          </p:cNvSpPr>
          <p:nvPr>
            <p:ph type="sldNum" sz="quarter" idx="12"/>
          </p:nvPr>
        </p:nvSpPr>
        <p:spPr/>
        <p:txBody>
          <a:bodyPr/>
          <a:lstStyle>
            <a:lvl1pPr>
              <a:defRPr/>
            </a:lvl1pPr>
          </a:lstStyle>
          <a:p>
            <a:pPr>
              <a:defRPr/>
            </a:pPr>
            <a:fld id="{0068ACA1-59D0-49D4-B176-E03CBD3C512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6"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p:txBody>
          <a:bodyPr/>
          <a:lstStyle>
            <a:lvl1pPr>
              <a:defRPr/>
            </a:lvl1pPr>
          </a:lstStyle>
          <a:p>
            <a:pPr>
              <a:defRPr/>
            </a:pPr>
            <a:fld id="{2D659FFC-D6DB-4AFE-B5FC-0791F998D35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6"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p:txBody>
          <a:bodyPr/>
          <a:lstStyle>
            <a:lvl1pPr>
              <a:defRPr/>
            </a:lvl1pPr>
          </a:lstStyle>
          <a:p>
            <a:pPr>
              <a:defRPr/>
            </a:pPr>
            <a:fld id="{74563E2B-A5BC-42A0-84F6-B4DA20B3ADD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8B0F036F-8531-40B1-842F-002A7CC018E3}"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2"/>
          <p:cNvSpPr>
            <a:spLocks noGrp="1" noChangeArrowheads="1"/>
          </p:cNvSpPr>
          <p:nvPr>
            <p:ph type="dt" sz="half" idx="10"/>
          </p:nvPr>
        </p:nvSpPr>
        <p:spPr/>
        <p:txBody>
          <a:bodyPr/>
          <a:lstStyle>
            <a:lvl1pPr>
              <a:defRPr/>
            </a:lvl1pPr>
          </a:lstStyle>
          <a:p>
            <a:pPr>
              <a:defRPr/>
            </a:pPr>
            <a:fld id="{668728BC-A982-40CB-84B8-012DD7F21F2B}" type="datetime1">
              <a:rPr lang="zh-CN" altLang="en-US"/>
            </a:fld>
            <a:endParaRPr lang="zh-CN" altLang="en-US" sz="1800">
              <a:solidFill>
                <a:srgbClr val="000000"/>
              </a:solidFill>
            </a:endParaRPr>
          </a:p>
        </p:txBody>
      </p:sp>
      <p:sp>
        <p:nvSpPr>
          <p:cNvPr id="5" name="页脚占位符 3"/>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p:txBody>
          <a:bodyPr/>
          <a:lstStyle>
            <a:lvl1pPr>
              <a:defRPr/>
            </a:lvl1pPr>
          </a:lstStyle>
          <a:p>
            <a:pPr>
              <a:defRPr/>
            </a:pPr>
            <a:fld id="{4F43DF8D-86DB-4B3A-928C-A8A887B55552}"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5"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p:txBody>
          <a:bodyPr/>
          <a:lstStyle>
            <a:lvl1pPr>
              <a:defRPr/>
            </a:lvl1pPr>
          </a:lstStyle>
          <a:p>
            <a:pPr>
              <a:defRPr/>
            </a:pPr>
            <a:fld id="{90E1979A-1917-43E3-BB2A-BE041BDEE799}"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5"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p:txBody>
          <a:bodyPr/>
          <a:lstStyle>
            <a:lvl1pPr>
              <a:defRPr/>
            </a:lvl1pPr>
          </a:lstStyle>
          <a:p>
            <a:pPr>
              <a:defRPr/>
            </a:pPr>
            <a:fld id="{A3F1A677-3397-4E5D-8731-00B78EB925D5}"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5AA497AA-2B05-4134-89CD-F99888BC7C76}"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5044F7CF-1FE5-4F09-AB34-D8764FCF22F3}" type="slidenum">
              <a:rPr lang="zh-CN" altLang="en-US"/>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5"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p:txBody>
          <a:bodyPr/>
          <a:lstStyle>
            <a:lvl1pPr>
              <a:defRPr/>
            </a:lvl1pPr>
          </a:lstStyle>
          <a:p>
            <a:pPr>
              <a:defRPr/>
            </a:pPr>
            <a:fld id="{831990C6-87D3-4931-9A59-6C856B894E2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6"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p:txBody>
          <a:bodyPr/>
          <a:lstStyle>
            <a:lvl1pPr>
              <a:defRPr/>
            </a:lvl1pPr>
          </a:lstStyle>
          <a:p>
            <a:pPr>
              <a:defRPr/>
            </a:pPr>
            <a:fld id="{067FBEA7-E31C-4767-871F-EE20DEB9CA6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8"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3"/>
          <p:cNvSpPr>
            <a:spLocks noGrp="1" noChangeArrowheads="1"/>
          </p:cNvSpPr>
          <p:nvPr>
            <p:ph type="sldNum" sz="quarter" idx="12"/>
          </p:nvPr>
        </p:nvSpPr>
        <p:spPr/>
        <p:txBody>
          <a:bodyPr/>
          <a:lstStyle>
            <a:lvl1pPr>
              <a:defRPr/>
            </a:lvl1pPr>
          </a:lstStyle>
          <a:p>
            <a:pPr>
              <a:defRPr/>
            </a:pPr>
            <a:fld id="{0B48B40C-C50F-40F9-BD82-D7F694A6F29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4"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3"/>
          <p:cNvSpPr>
            <a:spLocks noGrp="1" noChangeArrowheads="1"/>
          </p:cNvSpPr>
          <p:nvPr>
            <p:ph type="sldNum" sz="quarter" idx="12"/>
          </p:nvPr>
        </p:nvSpPr>
        <p:spPr/>
        <p:txBody>
          <a:bodyPr/>
          <a:lstStyle>
            <a:lvl1pPr>
              <a:defRPr/>
            </a:lvl1pPr>
          </a:lstStyle>
          <a:p>
            <a:pPr>
              <a:defRPr/>
            </a:pPr>
            <a:fld id="{0BCE2FA7-C0CD-4CCF-A72E-595D20CD638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3"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3"/>
          <p:cNvSpPr>
            <a:spLocks noGrp="1" noChangeArrowheads="1"/>
          </p:cNvSpPr>
          <p:nvPr>
            <p:ph type="sldNum" sz="quarter" idx="12"/>
          </p:nvPr>
        </p:nvSpPr>
        <p:spPr/>
        <p:txBody>
          <a:bodyPr/>
          <a:lstStyle>
            <a:lvl1pPr>
              <a:defRPr/>
            </a:lvl1pPr>
          </a:lstStyle>
          <a:p>
            <a:pPr>
              <a:defRPr/>
            </a:pPr>
            <a:fld id="{77A2CC65-6197-4AE6-BB24-513E654DF6BE}"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6"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p:txBody>
          <a:bodyPr/>
          <a:lstStyle>
            <a:lvl1pPr>
              <a:defRPr/>
            </a:lvl1pPr>
          </a:lstStyle>
          <a:p>
            <a:pPr>
              <a:defRPr/>
            </a:pPr>
            <a:fld id="{A7DE1BB9-DA2C-4922-A63E-328E4013BAC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6"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p:txBody>
          <a:bodyPr/>
          <a:lstStyle>
            <a:lvl1pPr>
              <a:defRPr/>
            </a:lvl1pPr>
          </a:lstStyle>
          <a:p>
            <a:pPr>
              <a:defRPr/>
            </a:pPr>
            <a:fld id="{8C21F62F-F4CC-40CA-9F71-F755AAD9136C}"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5"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p:txBody>
          <a:bodyPr/>
          <a:lstStyle>
            <a:lvl1pPr>
              <a:defRPr/>
            </a:lvl1pPr>
          </a:lstStyle>
          <a:p>
            <a:pPr>
              <a:defRPr/>
            </a:pPr>
            <a:fld id="{AF083271-C85E-4367-AA96-68213D58CF5B}"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1"/>
          <p:cNvSpPr>
            <a:spLocks noGrp="1" noChangeArrowheads="1"/>
          </p:cNvSpPr>
          <p:nvPr>
            <p:ph type="dt" sz="half" idx="10"/>
          </p:nvPr>
        </p:nvSpPr>
        <p:spPr/>
        <p:txBody>
          <a:bodyPr/>
          <a:lstStyle>
            <a:lvl1pPr>
              <a:defRPr/>
            </a:lvl1pPr>
          </a:lstStyle>
          <a:p>
            <a:pPr>
              <a:defRPr/>
            </a:pPr>
            <a:fld id="{80BA1DE7-909B-4193-AE0D-0EC926297E7A}" type="datetime1">
              <a:rPr lang="zh-CN" altLang="en-US"/>
            </a:fld>
            <a:endParaRPr lang="zh-CN" altLang="en-US" sz="1800">
              <a:solidFill>
                <a:srgbClr val="000000"/>
              </a:solidFill>
            </a:endParaRPr>
          </a:p>
        </p:txBody>
      </p:sp>
      <p:sp>
        <p:nvSpPr>
          <p:cNvPr id="5" name="页脚占位符 2"/>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p:txBody>
          <a:bodyPr/>
          <a:lstStyle>
            <a:lvl1pPr>
              <a:defRPr/>
            </a:lvl1pPr>
          </a:lstStyle>
          <a:p>
            <a:pPr>
              <a:defRPr/>
            </a:pPr>
            <a:fld id="{37E3F39B-32EA-4892-B67C-E3B79EEABBF9}"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ED173A01-6B5E-45ED-A36D-F411B3BDA1E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FF13BF97-C96D-4598-B0A3-4CFCC5269134}" type="datetimeFigureOut">
              <a:rPr lang="zh-CN" altLang="en-US"/>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0F9EAA3F-F22B-431B-B927-A61E0B6F372A}" type="slidenum">
              <a:rPr lang="zh-CN" altLang="en-US"/>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78D7AF0C-AFE4-419E-BA03-91EF40BAF0E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B439C980-22F7-408A-8472-CD4852CF8A4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6"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p:txBody>
          <a:bodyPr/>
          <a:lstStyle>
            <a:lvl1pPr>
              <a:defRPr/>
            </a:lvl1pPr>
          </a:lstStyle>
          <a:p>
            <a:pPr>
              <a:defRPr/>
            </a:pPr>
            <a:fld id="{4CDD2CB3-EF14-4653-83B7-B60B1E9B94C7}"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8"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p:txBody>
          <a:bodyPr/>
          <a:lstStyle>
            <a:lvl1pPr>
              <a:defRPr/>
            </a:lvl1pPr>
          </a:lstStyle>
          <a:p>
            <a:pPr>
              <a:defRPr/>
            </a:pPr>
            <a:fld id="{292674AB-E2DF-45E1-96AC-5C6FE999179A}"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4"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p:txBody>
          <a:bodyPr/>
          <a:lstStyle>
            <a:lvl1pPr>
              <a:defRPr/>
            </a:lvl1pPr>
          </a:lstStyle>
          <a:p>
            <a:pPr>
              <a:defRPr/>
            </a:pPr>
            <a:fld id="{480F5A4E-C2F6-4B20-AB63-C7A65D132726}"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3"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p:txBody>
          <a:bodyPr/>
          <a:lstStyle>
            <a:lvl1pPr>
              <a:defRPr/>
            </a:lvl1pPr>
          </a:lstStyle>
          <a:p>
            <a:pPr>
              <a:defRPr/>
            </a:pPr>
            <a:fld id="{4EBA1E07-A7E2-424A-A88B-B05E76D8F3B0}"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6"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p:txBody>
          <a:bodyPr/>
          <a:lstStyle>
            <a:lvl1pPr>
              <a:defRPr/>
            </a:lvl1pPr>
          </a:lstStyle>
          <a:p>
            <a:pPr>
              <a:defRPr/>
            </a:pPr>
            <a:fld id="{2583E4BC-329D-40AE-9FFC-CEF673FD2FA5}"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6"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p:txBody>
          <a:bodyPr/>
          <a:lstStyle>
            <a:lvl1pPr>
              <a:defRPr/>
            </a:lvl1pPr>
          </a:lstStyle>
          <a:p>
            <a:pPr>
              <a:defRPr/>
            </a:pPr>
            <a:fld id="{F4F7F19F-FD1B-48A2-BE7C-B1E1EA5294D8}"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AA311AAA-5379-47F9-A362-3828EC3B4B3F}"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4"/>
          <p:cNvSpPr>
            <a:spLocks noGrp="1" noChangeArrowheads="1"/>
          </p:cNvSpPr>
          <p:nvPr>
            <p:ph type="dt" sz="half" idx="10"/>
          </p:nvPr>
        </p:nvSpPr>
        <p:spPr/>
        <p:txBody>
          <a:bodyPr/>
          <a:lstStyle>
            <a:lvl1pPr>
              <a:defRPr/>
            </a:lvl1pPr>
          </a:lstStyle>
          <a:p>
            <a:pPr>
              <a:defRPr/>
            </a:pPr>
            <a:fld id="{6DF84767-8373-4EE0-9D2E-49A57C383EED}" type="datetime1">
              <a:rPr lang="zh-CN" altLang="en-US"/>
            </a:fld>
            <a:endParaRPr lang="zh-CN" altLang="en-US" sz="1800">
              <a:solidFill>
                <a:srgbClr val="000000"/>
              </a:solidFill>
            </a:endParaRPr>
          </a:p>
        </p:txBody>
      </p:sp>
      <p:sp>
        <p:nvSpPr>
          <p:cNvPr id="5" name="页脚占位符 5"/>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p:txBody>
          <a:bodyPr/>
          <a:lstStyle>
            <a:lvl1pPr>
              <a:defRPr/>
            </a:lvl1pPr>
          </a:lstStyle>
          <a:p>
            <a:pPr>
              <a:defRPr/>
            </a:pPr>
            <a:fld id="{B7AC1FE8-7D77-447A-91B6-972C1D1D5BB9}" type="slidenum">
              <a:rPr lang="zh-CN" altLang="en-US"/>
            </a:fld>
            <a:endParaRPr lang="zh-CN" altLang="en-US" sz="1800">
              <a:solidFill>
                <a:srgbClr val="000000"/>
              </a:solidFill>
            </a:endParaRPr>
          </a:p>
        </p:txBody>
      </p:sp>
    </p:spTree>
  </p:cSld>
  <p:clrMapOvr>
    <a:masterClrMapping/>
  </p:clrMapOvr>
  <p:transition spd="slow" advClick="0" advTm="300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8.xml"/><Relationship Id="rId8" Type="http://schemas.openxmlformats.org/officeDocument/2006/relationships/slideLayout" Target="../slideLayouts/slideLayout107.xml"/><Relationship Id="rId7" Type="http://schemas.openxmlformats.org/officeDocument/2006/relationships/slideLayout" Target="../slideLayouts/slideLayout106.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3" Type="http://schemas.openxmlformats.org/officeDocument/2006/relationships/slideLayout" Target="../slideLayouts/slideLayout102.xml"/><Relationship Id="rId2" Type="http://schemas.openxmlformats.org/officeDocument/2006/relationships/slideLayout" Target="../slideLayouts/slideLayout101.xml"/><Relationship Id="rId13" Type="http://schemas.openxmlformats.org/officeDocument/2006/relationships/theme" Target="../theme/theme10.xml"/><Relationship Id="rId12" Type="http://schemas.openxmlformats.org/officeDocument/2006/relationships/image" Target="../media/image1.png"/><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8" Type="http://schemas.openxmlformats.org/officeDocument/2006/relationships/slideLayout" Target="../slideLayouts/slideLayout118.xml"/><Relationship Id="rId7" Type="http://schemas.openxmlformats.org/officeDocument/2006/relationships/slideLayout" Target="../slideLayouts/slideLayout117.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3" Type="http://schemas.openxmlformats.org/officeDocument/2006/relationships/slideLayout" Target="../slideLayouts/slideLayout113.xml"/><Relationship Id="rId2" Type="http://schemas.openxmlformats.org/officeDocument/2006/relationships/slideLayout" Target="../slideLayouts/slideLayout112.xml"/><Relationship Id="rId13" Type="http://schemas.openxmlformats.org/officeDocument/2006/relationships/theme" Target="../theme/theme11.xml"/><Relationship Id="rId12" Type="http://schemas.openxmlformats.org/officeDocument/2006/relationships/image" Target="../media/image1.png"/><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0.xml"/><Relationship Id="rId8" Type="http://schemas.openxmlformats.org/officeDocument/2006/relationships/slideLayout" Target="../slideLayouts/slideLayout129.xml"/><Relationship Id="rId7" Type="http://schemas.openxmlformats.org/officeDocument/2006/relationships/slideLayout" Target="../slideLayouts/slideLayout128.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 Id="rId3" Type="http://schemas.openxmlformats.org/officeDocument/2006/relationships/slideLayout" Target="../slideLayouts/slideLayout124.xml"/><Relationship Id="rId2" Type="http://schemas.openxmlformats.org/officeDocument/2006/relationships/slideLayout" Target="../slideLayouts/slideLayout123.xml"/><Relationship Id="rId13" Type="http://schemas.openxmlformats.org/officeDocument/2006/relationships/theme" Target="../theme/theme12.xml"/><Relationship Id="rId12" Type="http://schemas.openxmlformats.org/officeDocument/2006/relationships/image" Target="../media/image1.png"/><Relationship Id="rId11" Type="http://schemas.openxmlformats.org/officeDocument/2006/relationships/slideLayout" Target="../slideLayouts/slideLayout132.xml"/><Relationship Id="rId10" Type="http://schemas.openxmlformats.org/officeDocument/2006/relationships/slideLayout" Target="../slideLayouts/slideLayout131.xml"/><Relationship Id="rId1"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1.xml"/><Relationship Id="rId8" Type="http://schemas.openxmlformats.org/officeDocument/2006/relationships/slideLayout" Target="../slideLayouts/slideLayout140.xml"/><Relationship Id="rId7" Type="http://schemas.openxmlformats.org/officeDocument/2006/relationships/slideLayout" Target="../slideLayouts/slideLayout139.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3" Type="http://schemas.openxmlformats.org/officeDocument/2006/relationships/slideLayout" Target="../slideLayouts/slideLayout135.xml"/><Relationship Id="rId2" Type="http://schemas.openxmlformats.org/officeDocument/2006/relationships/slideLayout" Target="../slideLayouts/slideLayout134.xml"/><Relationship Id="rId13" Type="http://schemas.openxmlformats.org/officeDocument/2006/relationships/theme" Target="../theme/theme13.xml"/><Relationship Id="rId12" Type="http://schemas.openxmlformats.org/officeDocument/2006/relationships/image" Target="../media/image1.png"/><Relationship Id="rId11" Type="http://schemas.openxmlformats.org/officeDocument/2006/relationships/slideLayout" Target="../slideLayouts/slideLayout143.xml"/><Relationship Id="rId10" Type="http://schemas.openxmlformats.org/officeDocument/2006/relationships/slideLayout" Target="../slideLayouts/slideLayout142.xml"/><Relationship Id="rId1"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1.pn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3" Type="http://schemas.openxmlformats.org/officeDocument/2006/relationships/theme" Target="../theme/theme5.xml"/><Relationship Id="rId12" Type="http://schemas.openxmlformats.org/officeDocument/2006/relationships/image" Target="../media/image1.pn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3" Type="http://schemas.openxmlformats.org/officeDocument/2006/relationships/theme" Target="../theme/theme6.xml"/><Relationship Id="rId12" Type="http://schemas.openxmlformats.org/officeDocument/2006/relationships/image" Target="../media/image1.png"/><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3" Type="http://schemas.openxmlformats.org/officeDocument/2006/relationships/theme" Target="../theme/theme7.xml"/><Relationship Id="rId12" Type="http://schemas.openxmlformats.org/officeDocument/2006/relationships/image" Target="../media/image1.png"/><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8" Type="http://schemas.openxmlformats.org/officeDocument/2006/relationships/slideLayout" Target="../slideLayouts/slideLayout85.xml"/><Relationship Id="rId7" Type="http://schemas.openxmlformats.org/officeDocument/2006/relationships/slideLayout" Target="../slideLayouts/slideLayout84.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3" Type="http://schemas.openxmlformats.org/officeDocument/2006/relationships/slideLayout" Target="../slideLayouts/slideLayout80.xml"/><Relationship Id="rId2" Type="http://schemas.openxmlformats.org/officeDocument/2006/relationships/slideLayout" Target="../slideLayouts/slideLayout79.xml"/><Relationship Id="rId13" Type="http://schemas.openxmlformats.org/officeDocument/2006/relationships/theme" Target="../theme/theme8.xml"/><Relationship Id="rId12" Type="http://schemas.openxmlformats.org/officeDocument/2006/relationships/image" Target="../media/image1.png"/><Relationship Id="rId11" Type="http://schemas.openxmlformats.org/officeDocument/2006/relationships/slideLayout" Target="../slideLayouts/slideLayout88.xml"/><Relationship Id="rId10" Type="http://schemas.openxmlformats.org/officeDocument/2006/relationships/slideLayout" Target="../slideLayouts/slideLayout87.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7.xml"/><Relationship Id="rId8" Type="http://schemas.openxmlformats.org/officeDocument/2006/relationships/slideLayout" Target="../slideLayouts/slideLayout96.xml"/><Relationship Id="rId7" Type="http://schemas.openxmlformats.org/officeDocument/2006/relationships/slideLayout" Target="../slideLayouts/slideLayout95.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3" Type="http://schemas.openxmlformats.org/officeDocument/2006/relationships/slideLayout" Target="../slideLayouts/slideLayout91.xml"/><Relationship Id="rId2" Type="http://schemas.openxmlformats.org/officeDocument/2006/relationships/slideLayout" Target="../slideLayouts/slideLayout90.xml"/><Relationship Id="rId13" Type="http://schemas.openxmlformats.org/officeDocument/2006/relationships/theme" Target="../theme/theme9.xml"/><Relationship Id="rId12" Type="http://schemas.openxmlformats.org/officeDocument/2006/relationships/image" Target="../media/image1.png"/><Relationship Id="rId11" Type="http://schemas.openxmlformats.org/officeDocument/2006/relationships/slideLayout" Target="../slideLayouts/slideLayout99.xml"/><Relationship Id="rId10" Type="http://schemas.openxmlformats.org/officeDocument/2006/relationships/slideLayout" Target="../slideLayouts/slideLayout98.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t>单击此处编辑母版标题样式</a:t>
            </a:r>
            <a:endParaRPr lang="zh-CN"/>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t>单击此处编辑母版文本样式</a:t>
            </a:r>
            <a:endParaRPr lang="zh-CN"/>
          </a:p>
          <a:p>
            <a:pPr lvl="1"/>
            <a:r>
              <a:rPr lang="zh-CN"/>
              <a:t>第二级</a:t>
            </a:r>
            <a:endParaRPr lang="zh-CN"/>
          </a:p>
          <a:p>
            <a:pPr lvl="2"/>
            <a:r>
              <a:rPr lang="zh-CN"/>
              <a:t>第三级</a:t>
            </a:r>
            <a:endParaRPr lang="zh-CN"/>
          </a:p>
          <a:p>
            <a:pPr lvl="3"/>
            <a:r>
              <a:rPr lang="zh-CN"/>
              <a:t>第四级</a:t>
            </a:r>
            <a:endParaRPr lang="zh-CN"/>
          </a:p>
          <a:p>
            <a:pPr lvl="4"/>
            <a:r>
              <a:rPr lang="zh-CN"/>
              <a:t>第五级</a:t>
            </a:r>
            <a:endParaRPr lang="zh-CN"/>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3D4E66E3-2413-4E40-9D68-0E3CD39BE136}" type="datetimeFigureOut">
              <a:rPr lang="zh-CN" altLang="en-US"/>
            </a:fld>
            <a:endParaRPr lang="zh-CN" altLang="en-US"/>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3FF4ED29-D7DD-4E66-A704-9D45AC05A925}"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42"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10243"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11268" name="日期占位符 4"/>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65E09109-F21B-4F68-9A69-D7D61C852EE1}" type="datetime1">
              <a:rPr lang="zh-CN" altLang="en-US"/>
            </a:fld>
            <a:endParaRPr lang="zh-CN" altLang="en-US" sz="1800">
              <a:solidFill>
                <a:srgbClr val="000000"/>
              </a:solidFill>
            </a:endParaRPr>
          </a:p>
        </p:txBody>
      </p:sp>
      <p:sp>
        <p:nvSpPr>
          <p:cNvPr id="11269" name="页脚占位符 5"/>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1270" name="灯片编号占位符 6"/>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DB90456A-4D72-4EC0-AE3C-88C7371B8102}"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1266"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11267"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12292"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C809EA0C-9619-4B00-8850-DFA1D74EC1C3}" type="datetime1">
              <a:rPr lang="zh-CN" altLang="en-US"/>
            </a:fld>
            <a:endParaRPr lang="zh-CN" altLang="en-US" sz="1800">
              <a:solidFill>
                <a:srgbClr val="000000"/>
              </a:solidFill>
            </a:endParaRPr>
          </a:p>
        </p:txBody>
      </p:sp>
      <p:sp>
        <p:nvSpPr>
          <p:cNvPr id="12293"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2294"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B6FECD74-A95B-4412-8528-12EDA5B8B4A2}"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229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12291"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13316"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7E8B9365-F54F-4F53-9BB5-A4411A6A73AA}" type="datetime1">
              <a:rPr lang="zh-CN" altLang="en-US"/>
            </a:fld>
            <a:endParaRPr lang="zh-CN" altLang="en-US" sz="1800">
              <a:solidFill>
                <a:srgbClr val="000000"/>
              </a:solidFill>
            </a:endParaRPr>
          </a:p>
        </p:txBody>
      </p:sp>
      <p:sp>
        <p:nvSpPr>
          <p:cNvPr id="13317"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3318"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542D5ABE-D45A-4556-9D50-88E29443BE9D}"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331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13315"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14340" name="日期占位符 2"/>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CECE4F8F-44F9-4D63-B24F-04E6C3DA8043}" type="datetime1">
              <a:rPr lang="zh-CN" altLang="en-US"/>
            </a:fld>
            <a:endParaRPr lang="zh-CN" altLang="en-US" sz="1800">
              <a:solidFill>
                <a:srgbClr val="000000"/>
              </a:solidFill>
            </a:endParaRPr>
          </a:p>
        </p:txBody>
      </p:sp>
      <p:sp>
        <p:nvSpPr>
          <p:cNvPr id="14341" name="页脚占位符 3"/>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4342" name="灯片编号占位符 4"/>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DB970A0A-65E8-4DCB-AA9D-AFF0A05185E0}"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2051"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3076"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latin typeface="Arial" panose="020B0604020202020204" pitchFamily="34" charset="0"/>
              </a:defRPr>
            </a:lvl1pPr>
          </a:lstStyle>
          <a:p>
            <a:pPr>
              <a:defRPr/>
            </a:pPr>
            <a:fld id="{C3A77D49-6FC4-4DE6-8981-0E47BCA08D72}" type="datetime1">
              <a:rPr lang="zh-CN" altLang="en-US"/>
            </a:fld>
            <a:endParaRPr lang="zh-CN" altLang="en-US" sz="1800">
              <a:solidFill>
                <a:srgbClr val="000000"/>
              </a:solidFill>
            </a:endParaRPr>
          </a:p>
        </p:txBody>
      </p:sp>
      <p:sp>
        <p:nvSpPr>
          <p:cNvPr id="3077"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latin typeface="Arial" panose="020B0604020202020204" pitchFamily="34" charset="0"/>
              </a:defRPr>
            </a:lvl1pPr>
          </a:lstStyle>
          <a:p>
            <a:pPr>
              <a:defRPr/>
            </a:pPr>
            <a:endParaRPr lang="zh-CN" altLang="en-US"/>
          </a:p>
        </p:txBody>
      </p:sp>
      <p:sp>
        <p:nvSpPr>
          <p:cNvPr id="3078"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latin typeface="Arial" panose="020B0604020202020204" pitchFamily="34" charset="0"/>
              </a:defRPr>
            </a:lvl1pPr>
          </a:lstStyle>
          <a:p>
            <a:pPr>
              <a:defRPr/>
            </a:pPr>
            <a:fld id="{3A216E95-ECFF-4E5C-BBAC-60B3ED95BD22}"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3075"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4100"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4029D01A-5AF9-4379-BE3B-9DB62B7464C6}" type="datetime1">
              <a:rPr lang="zh-CN" altLang="en-US"/>
            </a:fld>
            <a:endParaRPr lang="zh-CN" altLang="en-US" sz="1800">
              <a:solidFill>
                <a:srgbClr val="000000"/>
              </a:solidFill>
            </a:endParaRPr>
          </a:p>
        </p:txBody>
      </p:sp>
      <p:sp>
        <p:nvSpPr>
          <p:cNvPr id="4101"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4102"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9920BAE5-4FFD-43AB-A895-1E4529B0CA1C}"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4098"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4099"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5124"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526F3183-F4D8-4DED-81E9-C81F6EBF49A1}" type="datetime1">
              <a:rPr lang="zh-CN" altLang="en-US"/>
            </a:fld>
            <a:endParaRPr lang="zh-CN" altLang="en-US" sz="1800">
              <a:solidFill>
                <a:srgbClr val="000000"/>
              </a:solidFill>
            </a:endParaRPr>
          </a:p>
        </p:txBody>
      </p:sp>
      <p:sp>
        <p:nvSpPr>
          <p:cNvPr id="5125"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5126"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89095C01-CC60-4EC5-8D23-190D3869211D}"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5122"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5123"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6148" name="日期占位符 4"/>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B7F9E0B5-31DC-47DD-8066-E0D42EFB7ADE}" type="datetime1">
              <a:rPr lang="zh-CN" altLang="en-US"/>
            </a:fld>
            <a:endParaRPr lang="zh-CN" altLang="en-US" sz="1800">
              <a:solidFill>
                <a:srgbClr val="000000"/>
              </a:solidFill>
            </a:endParaRPr>
          </a:p>
        </p:txBody>
      </p:sp>
      <p:sp>
        <p:nvSpPr>
          <p:cNvPr id="6149" name="页脚占位符 5"/>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6150" name="灯片编号占位符 6"/>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666103C9-98E7-4352-BF64-8E01E3B5D7F4}"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6146"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6147"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7172" name="日期占位符 6"/>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AEBD3FBB-6C61-47C0-B961-2CF8060FC76A}" type="datetime1">
              <a:rPr lang="zh-CN" altLang="en-US"/>
            </a:fld>
            <a:endParaRPr lang="zh-CN" altLang="en-US" sz="1800">
              <a:solidFill>
                <a:srgbClr val="000000"/>
              </a:solidFill>
            </a:endParaRPr>
          </a:p>
        </p:txBody>
      </p:sp>
      <p:sp>
        <p:nvSpPr>
          <p:cNvPr id="7173" name="页脚占位符 7"/>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7174" name="灯片编号占位符 8"/>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3FFF12C0-126D-486C-8F32-C76C79839CDB}"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17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7171"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8196" name="日期占位符 2"/>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668728BC-A982-40CB-84B8-012DD7F21F2B}" type="datetime1">
              <a:rPr lang="zh-CN" altLang="en-US"/>
            </a:fld>
            <a:endParaRPr lang="zh-CN" altLang="en-US" sz="1800">
              <a:solidFill>
                <a:srgbClr val="000000"/>
              </a:solidFill>
            </a:endParaRPr>
          </a:p>
        </p:txBody>
      </p:sp>
      <p:sp>
        <p:nvSpPr>
          <p:cNvPr id="8197" name="页脚占位符 3"/>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8198" name="灯片编号占位符 4"/>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F1920082-CE1E-4C24-A6D1-CEC27E0445C5}"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819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8195"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9220" name="日期占位符 1"/>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80BA1DE7-909B-4193-AE0D-0EC926297E7A}" type="datetime1">
              <a:rPr lang="zh-CN" altLang="en-US"/>
            </a:fld>
            <a:endParaRPr lang="zh-CN" altLang="en-US" sz="1800">
              <a:solidFill>
                <a:srgbClr val="000000"/>
              </a:solidFill>
            </a:endParaRPr>
          </a:p>
        </p:txBody>
      </p:sp>
      <p:sp>
        <p:nvSpPr>
          <p:cNvPr id="9221" name="页脚占位符 2"/>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9222" name="灯片编号占位符 3"/>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D9D35861-F1B6-4C95-B66A-3EA4093CDED3}"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9218"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sym typeface="Calibri" panose="020F0502020204030204" pitchFamily="34" charset="0"/>
              </a:rPr>
              <a:t>单击此处编辑母版标题样式</a:t>
            </a:r>
            <a:endParaRPr lang="zh-CN">
              <a:sym typeface="Calibri" panose="020F0502020204030204" pitchFamily="34" charset="0"/>
            </a:endParaRPr>
          </a:p>
        </p:txBody>
      </p:sp>
      <p:sp>
        <p:nvSpPr>
          <p:cNvPr id="9219"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sym typeface="Calibri" panose="020F0502020204030204" pitchFamily="34" charset="0"/>
              </a:rPr>
              <a:t>单击此处编辑母版文本样式</a:t>
            </a:r>
            <a:endParaRPr lang="zh-CN">
              <a:sym typeface="Calibri" panose="020F0502020204030204" pitchFamily="34" charset="0"/>
            </a:endParaRPr>
          </a:p>
          <a:p>
            <a:pPr lvl="1"/>
            <a:r>
              <a:rPr lang="zh-CN">
                <a:sym typeface="Calibri" panose="020F0502020204030204" pitchFamily="34" charset="0"/>
              </a:rPr>
              <a:t>第二级</a:t>
            </a:r>
            <a:endParaRPr lang="zh-CN">
              <a:sym typeface="Calibri" panose="020F0502020204030204" pitchFamily="34" charset="0"/>
            </a:endParaRPr>
          </a:p>
          <a:p>
            <a:pPr lvl="2"/>
            <a:r>
              <a:rPr lang="zh-CN">
                <a:sym typeface="Calibri" panose="020F0502020204030204" pitchFamily="34" charset="0"/>
              </a:rPr>
              <a:t>第三级</a:t>
            </a:r>
            <a:endParaRPr lang="zh-CN">
              <a:sym typeface="Calibri" panose="020F0502020204030204" pitchFamily="34" charset="0"/>
            </a:endParaRPr>
          </a:p>
          <a:p>
            <a:pPr lvl="3"/>
            <a:r>
              <a:rPr lang="zh-CN">
                <a:sym typeface="Calibri" panose="020F0502020204030204" pitchFamily="34" charset="0"/>
              </a:rPr>
              <a:t>第四级</a:t>
            </a:r>
            <a:endParaRPr lang="zh-CN">
              <a:sym typeface="Calibri" panose="020F0502020204030204" pitchFamily="34" charset="0"/>
            </a:endParaRPr>
          </a:p>
          <a:p>
            <a:pPr lvl="4"/>
            <a:r>
              <a:rPr lang="zh-CN">
                <a:sym typeface="Calibri" panose="020F0502020204030204" pitchFamily="34" charset="0"/>
              </a:rPr>
              <a:t>第五级</a:t>
            </a:r>
            <a:endParaRPr lang="zh-CN">
              <a:sym typeface="Calibri" panose="020F0502020204030204" pitchFamily="34" charset="0"/>
            </a:endParaRPr>
          </a:p>
        </p:txBody>
      </p:sp>
      <p:sp>
        <p:nvSpPr>
          <p:cNvPr id="10244" name="日期占位符 4"/>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6DF84767-8373-4EE0-9D2E-49A57C383EED}" type="datetime1">
              <a:rPr lang="zh-CN" altLang="en-US"/>
            </a:fld>
            <a:endParaRPr lang="zh-CN" altLang="en-US" sz="1800">
              <a:solidFill>
                <a:srgbClr val="000000"/>
              </a:solidFill>
            </a:endParaRPr>
          </a:p>
        </p:txBody>
      </p:sp>
      <p:sp>
        <p:nvSpPr>
          <p:cNvPr id="10245" name="页脚占位符 5"/>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0246" name="灯片编号占位符 6"/>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A29AAE37-0AD2-4C93-A3EA-14E2D0904824}" type="slidenum">
              <a:rPr lang="zh-CN" altLang="en-US"/>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28.jpeg"/><Relationship Id="rId2" Type="http://schemas.openxmlformats.org/officeDocument/2006/relationships/image" Target="../media/image14.png"/><Relationship Id="rId1" Type="http://schemas.openxmlformats.org/officeDocument/2006/relationships/image" Target="../media/image27.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3" name="组合 4"/>
          <p:cNvGrpSpPr/>
          <p:nvPr/>
        </p:nvGrpSpPr>
        <p:grpSpPr bwMode="auto">
          <a:xfrm>
            <a:off x="0" y="333375"/>
            <a:ext cx="1489074" cy="419100"/>
            <a:chOff x="0" y="0"/>
            <a:chExt cx="1489439" cy="419100"/>
          </a:xfrm>
        </p:grpSpPr>
        <p:sp>
          <p:nvSpPr>
            <p:cNvPr id="15379" name="矩形 5"/>
            <p:cNvSpPr>
              <a:spLocks noChangeArrowheads="1"/>
            </p:cNvSpPr>
            <p:nvPr/>
          </p:nvSpPr>
          <p:spPr bwMode="auto">
            <a:xfrm>
              <a:off x="0" y="0"/>
              <a:ext cx="1260840"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dirty="0">
                <a:solidFill>
                  <a:srgbClr val="FFFFFF"/>
                </a:solidFill>
              </a:endParaRPr>
            </a:p>
          </p:txBody>
        </p:sp>
        <p:sp>
          <p:nvSpPr>
            <p:cNvPr id="15380" name="矩形 6"/>
            <p:cNvSpPr>
              <a:spLocks noChangeArrowheads="1"/>
            </p:cNvSpPr>
            <p:nvPr/>
          </p:nvSpPr>
          <p:spPr bwMode="auto">
            <a:xfrm>
              <a:off x="1317989" y="0"/>
              <a:ext cx="66675"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15381" name="矩形 7"/>
            <p:cNvSpPr>
              <a:spLocks noChangeArrowheads="1"/>
            </p:cNvSpPr>
            <p:nvPr/>
          </p:nvSpPr>
          <p:spPr bwMode="auto">
            <a:xfrm>
              <a:off x="1441813" y="219075"/>
              <a:ext cx="47626" cy="200025"/>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grpSp>
      <p:sp>
        <p:nvSpPr>
          <p:cNvPr id="15364" name="矩形 8"/>
          <p:cNvSpPr/>
          <p:nvPr/>
        </p:nvSpPr>
        <p:spPr bwMode="auto">
          <a:xfrm>
            <a:off x="3883843" y="2297113"/>
            <a:ext cx="7908107" cy="1809750"/>
          </a:xfrm>
          <a:custGeom>
            <a:avLst/>
            <a:gdLst>
              <a:gd name="T0" fmla="*/ 0 w 6696075"/>
              <a:gd name="T1" fmla="*/ 0 h 1819275"/>
              <a:gd name="T2" fmla="*/ 10146234 w 6696075"/>
              <a:gd name="T3" fmla="*/ 19050 h 1819275"/>
              <a:gd name="T4" fmla="*/ 10146234 w 6696075"/>
              <a:gd name="T5" fmla="*/ 1809750 h 1819275"/>
              <a:gd name="T6" fmla="*/ 1700532 w 6696075"/>
              <a:gd name="T7" fmla="*/ 1819275 h 1819275"/>
              <a:gd name="T8" fmla="*/ 0 w 6696075"/>
              <a:gd name="T9" fmla="*/ 0 h 1819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96075" h="1819275">
                <a:moveTo>
                  <a:pt x="0" y="0"/>
                </a:moveTo>
                <a:lnTo>
                  <a:pt x="6696075" y="19050"/>
                </a:lnTo>
                <a:lnTo>
                  <a:pt x="6696075" y="1809750"/>
                </a:lnTo>
                <a:lnTo>
                  <a:pt x="1122277" y="1819275"/>
                </a:lnTo>
                <a:lnTo>
                  <a:pt x="0" y="0"/>
                </a:lnTo>
                <a:close/>
              </a:path>
            </a:pathLst>
          </a:custGeom>
          <a:solidFill>
            <a:srgbClr val="269FD3"/>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5365" name="矩形 9"/>
          <p:cNvSpPr>
            <a:spLocks noChangeArrowheads="1"/>
          </p:cNvSpPr>
          <p:nvPr/>
        </p:nvSpPr>
        <p:spPr bwMode="auto">
          <a:xfrm>
            <a:off x="12020550" y="2297113"/>
            <a:ext cx="171450" cy="1800225"/>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15366" name="等腰三角形 11"/>
          <p:cNvSpPr/>
          <p:nvPr/>
        </p:nvSpPr>
        <p:spPr bwMode="auto">
          <a:xfrm>
            <a:off x="5895975" y="2297113"/>
            <a:ext cx="5895975" cy="1800225"/>
          </a:xfrm>
          <a:custGeom>
            <a:avLst/>
            <a:gdLst>
              <a:gd name="T0" fmla="*/ 0 w 5895976"/>
              <a:gd name="T1" fmla="*/ 1800225 h 1800225"/>
              <a:gd name="T2" fmla="*/ 3586164 w 5895976"/>
              <a:gd name="T3" fmla="*/ 0 h 1800225"/>
              <a:gd name="T4" fmla="*/ 5895969 w 5895976"/>
              <a:gd name="T5" fmla="*/ 1800225 h 1800225"/>
              <a:gd name="T6" fmla="*/ 0 w 5895976"/>
              <a:gd name="T7" fmla="*/ 1800225 h 18002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95976" h="1800225">
                <a:moveTo>
                  <a:pt x="0" y="1800225"/>
                </a:moveTo>
                <a:lnTo>
                  <a:pt x="3586171" y="0"/>
                </a:lnTo>
                <a:lnTo>
                  <a:pt x="5895976" y="1800225"/>
                </a:lnTo>
                <a:lnTo>
                  <a:pt x="0" y="1800225"/>
                </a:lnTo>
                <a:close/>
              </a:path>
            </a:pathLst>
          </a:cu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5367" name="矩形 14"/>
          <p:cNvSpPr>
            <a:spLocks noChangeArrowheads="1"/>
          </p:cNvSpPr>
          <p:nvPr/>
        </p:nvSpPr>
        <p:spPr bwMode="auto">
          <a:xfrm>
            <a:off x="0" y="6448425"/>
            <a:ext cx="12192000"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15368" name="矩形 17"/>
          <p:cNvSpPr>
            <a:spLocks noChangeArrowheads="1"/>
          </p:cNvSpPr>
          <p:nvPr/>
        </p:nvSpPr>
        <p:spPr bwMode="auto">
          <a:xfrm>
            <a:off x="9271000" y="6448425"/>
            <a:ext cx="2921000" cy="422275"/>
          </a:xfrm>
          <a:prstGeom prst="rect">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15369" name="直角三角形 15"/>
          <p:cNvSpPr>
            <a:spLocks noChangeArrowheads="1"/>
          </p:cNvSpPr>
          <p:nvPr/>
        </p:nvSpPr>
        <p:spPr bwMode="auto">
          <a:xfrm rot="-2482782">
            <a:off x="9013825" y="6180138"/>
            <a:ext cx="622300" cy="544512"/>
          </a:xfrm>
          <a:prstGeom prst="rtTriangle">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15371" name="文本框 24"/>
          <p:cNvSpPr txBox="1">
            <a:spLocks noChangeArrowheads="1"/>
          </p:cNvSpPr>
          <p:nvPr/>
        </p:nvSpPr>
        <p:spPr bwMode="auto">
          <a:xfrm>
            <a:off x="5283241" y="2573535"/>
            <a:ext cx="62816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4800" b="1" dirty="0">
                <a:solidFill>
                  <a:schemeClr val="bg1"/>
                </a:solidFill>
                <a:latin typeface="微软雅黑" panose="020B0503020204020204" pitchFamily="34" charset="-122"/>
                <a:ea typeface="微软雅黑" panose="020B0503020204020204" pitchFamily="34" charset="-122"/>
              </a:rPr>
              <a:t>嘉鱼新材料科技产业园</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5372" name="矩形 25"/>
          <p:cNvSpPr>
            <a:spLocks noChangeArrowheads="1"/>
          </p:cNvSpPr>
          <p:nvPr/>
        </p:nvSpPr>
        <p:spPr bwMode="auto">
          <a:xfrm>
            <a:off x="8911531" y="3369139"/>
            <a:ext cx="2366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buFont typeface="Arial" panose="020B0604020202020204" pitchFamily="34" charset="0"/>
              <a:buNone/>
            </a:pPr>
            <a:r>
              <a:rPr lang="zh-CN" altLang="en-US" sz="2800" b="1" dirty="0">
                <a:solidFill>
                  <a:schemeClr val="bg1"/>
                </a:solidFill>
                <a:latin typeface="Arial" panose="020B0604020202020204" pitchFamily="34" charset="0"/>
              </a:rPr>
              <a:t>规划方案</a:t>
            </a:r>
            <a:endParaRPr lang="zh-CN" altLang="en-US" sz="2800" b="1" dirty="0">
              <a:solidFill>
                <a:schemeClr val="bg1"/>
              </a:solidFill>
            </a:endParaRPr>
          </a:p>
        </p:txBody>
      </p:sp>
      <p:pic>
        <p:nvPicPr>
          <p:cNvPr id="15373" name="图片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849438"/>
            <a:ext cx="46259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文本框 27"/>
          <p:cNvSpPr txBox="1">
            <a:spLocks noChangeArrowheads="1"/>
          </p:cNvSpPr>
          <p:nvPr/>
        </p:nvSpPr>
        <p:spPr bwMode="auto">
          <a:xfrm>
            <a:off x="813782" y="6473309"/>
            <a:ext cx="3748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湖北省地质矿业开发有限责任公司</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3"/>
          <a:stretch>
            <a:fillRect/>
          </a:stretch>
        </p:blipFill>
        <p:spPr>
          <a:xfrm>
            <a:off x="0" y="-9969"/>
            <a:ext cx="2045616" cy="2045616"/>
          </a:xfrm>
          <a:prstGeom prst="rect">
            <a:avLst/>
          </a:prstGeom>
        </p:spPr>
      </p:pic>
      <p:sp>
        <p:nvSpPr>
          <p:cNvPr id="23" name="文本框 27"/>
          <p:cNvSpPr txBox="1">
            <a:spLocks noChangeArrowheads="1"/>
          </p:cNvSpPr>
          <p:nvPr/>
        </p:nvSpPr>
        <p:spPr bwMode="auto">
          <a:xfrm>
            <a:off x="4561870" y="6473309"/>
            <a:ext cx="1775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dirty="0">
                <a:solidFill>
                  <a:schemeClr val="bg1"/>
                </a:solidFill>
                <a:latin typeface="微软雅黑" panose="020B0503020204020204" pitchFamily="34" charset="-122"/>
                <a:ea typeface="微软雅黑" panose="020B0503020204020204" pitchFamily="34" charset="-122"/>
              </a:rPr>
              <a:t>027-85356070</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产品方案与市场</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14256" y="1016001"/>
            <a:ext cx="1991784"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景观砖</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93567" y="3461610"/>
            <a:ext cx="2939650"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微晶玻璃</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614256" y="2259297"/>
            <a:ext cx="2788820"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步道砖</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509778" y="1377214"/>
            <a:ext cx="11534693" cy="874407"/>
          </a:xfrm>
          <a:prstGeom prst="rect">
            <a:avLst/>
          </a:prstGeom>
          <a:noFill/>
        </p:spPr>
        <p:txBody>
          <a:bodyPr wrap="square">
            <a:spAutoFit/>
          </a:bodyPr>
          <a:lstStyle/>
          <a:p>
            <a:pPr>
              <a:lnSpc>
                <a:spcPct val="150000"/>
              </a:lnSpc>
            </a:pP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景观砖为</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砖的一种，用于景观制作，景观砖不同于普通的砖，它具有普通砖所不具备的优势，多用于欧式建筑和清水园林建筑。</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其具有干缩性低、保温性强、隔热性好、呼吸特性高、隔音性强和耐久性高等特点。</a:t>
            </a:r>
            <a:endParaRPr lang="zh-CN" altLang="en-US"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509778" y="2574881"/>
            <a:ext cx="11468706" cy="874407"/>
          </a:xfrm>
          <a:prstGeom prst="rect">
            <a:avLst/>
          </a:prstGeom>
          <a:noFill/>
        </p:spPr>
        <p:txBody>
          <a:bodyPr wrap="square">
            <a:spAutoFit/>
          </a:bodyPr>
          <a:lstStyle/>
          <a:p>
            <a:pPr>
              <a:lnSpc>
                <a:spcPct val="150000"/>
              </a:lnSpc>
            </a:pP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步道砖是用混凝土、粉煤灰等制作而成的人造板材，同时它的外形比较砖还要大，而且施工起来比较快。步道砖还分为小、中、大型砖，一般使用中型和小型砖比较多。</a:t>
            </a:r>
            <a:endParaRPr lang="zh-CN" altLang="en-US"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565286" y="3815246"/>
            <a:ext cx="11468706" cy="1289905"/>
          </a:xfrm>
          <a:prstGeom prst="rect">
            <a:avLst/>
          </a:prstGeom>
          <a:noFill/>
        </p:spPr>
        <p:txBody>
          <a:bodyPr wrap="square">
            <a:spAutoFit/>
          </a:bodyPr>
          <a:lstStyle/>
          <a:p>
            <a:pPr>
              <a:lnSpc>
                <a:spcPct val="150000"/>
              </a:lnSpc>
            </a:pP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微晶玻璃是一种现代新型建筑材料，利用微晶玻璃制备技术可将尾矿中易溶于水的有害重金属离子、化合物和金属络合物等进行固化，而使环境得到有效修复。最初的微晶玻璃主要用于电磁炉，但是如今其需求的多元化趋势较为明显。预计今后几年我国的市场需求将会进一步增长。</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538841" y="5122132"/>
            <a:ext cx="2939650"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陶粒集成墙板</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616428" y="5471109"/>
            <a:ext cx="11575572" cy="1289905"/>
          </a:xfrm>
          <a:prstGeom prst="rect">
            <a:avLst/>
          </a:prstGeom>
          <a:noFill/>
        </p:spPr>
        <p:txBody>
          <a:bodyPr wrap="square">
            <a:spAutoFit/>
          </a:bodyPr>
          <a:lstStyle/>
          <a:p>
            <a:pPr>
              <a:lnSpc>
                <a:spcPct val="150000"/>
              </a:lnSpc>
            </a:pPr>
            <a:r>
              <a:rPr lang="zh-CN" altLang="zh-CN" sz="1800" kern="100" dirty="0">
                <a:solidFill>
                  <a:srgbClr val="121212"/>
                </a:solidFill>
                <a:effectLst/>
                <a:latin typeface="微软雅黑" panose="020B0503020204020204" pitchFamily="34" charset="-122"/>
                <a:ea typeface="微软雅黑" panose="020B0503020204020204" pitchFamily="34" charset="-122"/>
                <a:cs typeface="Times New Roman" panose="02020603050405020304" pitchFamily="18" charset="0"/>
              </a:rPr>
              <a:t>陶粒墙板具有隔热保温</a:t>
            </a:r>
            <a:r>
              <a:rPr lang="zh-CN" altLang="en-US" kern="100" dirty="0">
                <a:solidFill>
                  <a:srgbClr val="121212"/>
                </a:solidFill>
                <a:latin typeface="微软雅黑" panose="020B0503020204020204" pitchFamily="34" charset="-122"/>
                <a:ea typeface="微软雅黑" panose="020B0503020204020204" pitchFamily="34" charset="-122"/>
                <a:cs typeface="Times New Roman" panose="02020603050405020304" pitchFamily="18" charset="0"/>
              </a:rPr>
              <a:t>、便于装修升级、防水防潮防冻、施工方便、隔音抗争、造价低廉等特点，越来越受到建筑行业的青睐。且作为一种新型环保建筑材料，已广泛应用于厂房、写字楼、公寓和集体宿舍等建筑的内墙，市场前景广阔。</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04176" y="1166895"/>
            <a:ext cx="3364677" cy="2174079"/>
            <a:chOff x="-1005846" y="464820"/>
            <a:chExt cx="8051923" cy="5066907"/>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05846" y="464820"/>
              <a:ext cx="8051923" cy="5066907"/>
            </a:xfrm>
            <a:prstGeom prst="rect">
              <a:avLst/>
            </a:prstGeom>
          </p:spPr>
        </p:pic>
        <p:sp>
          <p:nvSpPr>
            <p:cNvPr id="20" name="任意多边形: 形状 19"/>
            <p:cNvSpPr/>
            <p:nvPr/>
          </p:nvSpPr>
          <p:spPr bwMode="auto">
            <a:xfrm>
              <a:off x="4439920" y="3431540"/>
              <a:ext cx="2522220" cy="1488440"/>
            </a:xfrm>
            <a:custGeom>
              <a:avLst/>
              <a:gdLst>
                <a:gd name="connsiteX0" fmla="*/ 505460 w 2522220"/>
                <a:gd name="connsiteY0" fmla="*/ 96520 h 1488440"/>
                <a:gd name="connsiteX1" fmla="*/ 1732280 w 2522220"/>
                <a:gd name="connsiteY1" fmla="*/ 162560 h 1488440"/>
                <a:gd name="connsiteX2" fmla="*/ 2075180 w 2522220"/>
                <a:gd name="connsiteY2" fmla="*/ 0 h 1488440"/>
                <a:gd name="connsiteX3" fmla="*/ 2522220 w 2522220"/>
                <a:gd name="connsiteY3" fmla="*/ 670560 h 1488440"/>
                <a:gd name="connsiteX4" fmla="*/ 1866900 w 2522220"/>
                <a:gd name="connsiteY4" fmla="*/ 1384300 h 1488440"/>
                <a:gd name="connsiteX5" fmla="*/ 1150620 w 2522220"/>
                <a:gd name="connsiteY5" fmla="*/ 1488440 h 1488440"/>
                <a:gd name="connsiteX6" fmla="*/ 2540 w 2522220"/>
                <a:gd name="connsiteY6" fmla="*/ 1455420 h 1488440"/>
                <a:gd name="connsiteX7" fmla="*/ 0 w 2522220"/>
                <a:gd name="connsiteY7" fmla="*/ 655320 h 1488440"/>
                <a:gd name="connsiteX8" fmla="*/ 505460 w 2522220"/>
                <a:gd name="connsiteY8" fmla="*/ 96520 h 14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2220" h="1488440">
                  <a:moveTo>
                    <a:pt x="505460" y="96520"/>
                  </a:moveTo>
                  <a:lnTo>
                    <a:pt x="1732280" y="162560"/>
                  </a:lnTo>
                  <a:lnTo>
                    <a:pt x="2075180" y="0"/>
                  </a:lnTo>
                  <a:lnTo>
                    <a:pt x="2522220" y="670560"/>
                  </a:lnTo>
                  <a:lnTo>
                    <a:pt x="1866900" y="1384300"/>
                  </a:lnTo>
                  <a:lnTo>
                    <a:pt x="1150620" y="1488440"/>
                  </a:lnTo>
                  <a:lnTo>
                    <a:pt x="2540" y="1455420"/>
                  </a:lnTo>
                  <a:cubicBezTo>
                    <a:pt x="1693" y="1188720"/>
                    <a:pt x="847" y="922020"/>
                    <a:pt x="0" y="655320"/>
                  </a:cubicBezTo>
                  <a:lnTo>
                    <a:pt x="505460" y="96520"/>
                  </a:lnTo>
                  <a:close/>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园区一期布局</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935000" y="3318861"/>
            <a:ext cx="2384981"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园区一期规划建设图</a:t>
            </a:r>
            <a:endParaRPr lang="zh-CN" altLang="en-US" dirty="0">
              <a:latin typeface="黑体" panose="02010609060101010101" pitchFamily="49" charset="-122"/>
              <a:ea typeface="黑体" panose="02010609060101010101" pitchFamily="49" charset="-122"/>
            </a:endParaRPr>
          </a:p>
        </p:txBody>
      </p:sp>
      <p:grpSp>
        <p:nvGrpSpPr>
          <p:cNvPr id="13" name="组合 12"/>
          <p:cNvGrpSpPr/>
          <p:nvPr/>
        </p:nvGrpSpPr>
        <p:grpSpPr>
          <a:xfrm>
            <a:off x="4326275" y="1016001"/>
            <a:ext cx="7188365" cy="4073748"/>
            <a:chOff x="4204355" y="1097280"/>
            <a:chExt cx="7188365" cy="4073748"/>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355" y="1144325"/>
              <a:ext cx="7188365" cy="4026703"/>
            </a:xfrm>
            <a:prstGeom prst="rect">
              <a:avLst/>
            </a:prstGeom>
          </p:spPr>
        </p:pic>
        <p:sp>
          <p:nvSpPr>
            <p:cNvPr id="12" name="任意多边形: 形状 11"/>
            <p:cNvSpPr/>
            <p:nvPr/>
          </p:nvSpPr>
          <p:spPr bwMode="auto">
            <a:xfrm>
              <a:off x="4378960" y="1097280"/>
              <a:ext cx="6858000" cy="3962400"/>
            </a:xfrm>
            <a:custGeom>
              <a:avLst/>
              <a:gdLst>
                <a:gd name="connsiteX0" fmla="*/ 0 w 6858000"/>
                <a:gd name="connsiteY0" fmla="*/ 1706880 h 3962400"/>
                <a:gd name="connsiteX1" fmla="*/ 1361440 w 6858000"/>
                <a:gd name="connsiteY1" fmla="*/ 233680 h 3962400"/>
                <a:gd name="connsiteX2" fmla="*/ 4683760 w 6858000"/>
                <a:gd name="connsiteY2" fmla="*/ 406400 h 3962400"/>
                <a:gd name="connsiteX3" fmla="*/ 5588000 w 6858000"/>
                <a:gd name="connsiteY3" fmla="*/ 0 h 3962400"/>
                <a:gd name="connsiteX4" fmla="*/ 5709920 w 6858000"/>
                <a:gd name="connsiteY4" fmla="*/ 40640 h 3962400"/>
                <a:gd name="connsiteX5" fmla="*/ 6858000 w 6858000"/>
                <a:gd name="connsiteY5" fmla="*/ 1788160 h 3962400"/>
                <a:gd name="connsiteX6" fmla="*/ 5019040 w 6858000"/>
                <a:gd name="connsiteY6" fmla="*/ 3728720 h 3962400"/>
                <a:gd name="connsiteX7" fmla="*/ 3058160 w 6858000"/>
                <a:gd name="connsiteY7" fmla="*/ 3962400 h 3962400"/>
                <a:gd name="connsiteX8" fmla="*/ 30480 w 6858000"/>
                <a:gd name="connsiteY8" fmla="*/ 3931920 h 3962400"/>
                <a:gd name="connsiteX9" fmla="*/ 0 w 6858000"/>
                <a:gd name="connsiteY9" fmla="*/ 170688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3962400">
                  <a:moveTo>
                    <a:pt x="0" y="1706880"/>
                  </a:moveTo>
                  <a:lnTo>
                    <a:pt x="1361440" y="233680"/>
                  </a:lnTo>
                  <a:lnTo>
                    <a:pt x="4683760" y="406400"/>
                  </a:lnTo>
                  <a:lnTo>
                    <a:pt x="5588000" y="0"/>
                  </a:lnTo>
                  <a:lnTo>
                    <a:pt x="5709920" y="40640"/>
                  </a:lnTo>
                  <a:lnTo>
                    <a:pt x="6858000" y="1788160"/>
                  </a:lnTo>
                  <a:lnTo>
                    <a:pt x="5019040" y="3728720"/>
                  </a:lnTo>
                  <a:lnTo>
                    <a:pt x="3058160" y="3962400"/>
                  </a:lnTo>
                  <a:lnTo>
                    <a:pt x="30480" y="3931920"/>
                  </a:lnTo>
                  <a:lnTo>
                    <a:pt x="0" y="1706880"/>
                  </a:lnTo>
                  <a:close/>
                </a:path>
              </a:pathLst>
            </a:cu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sp>
        <p:nvSpPr>
          <p:cNvPr id="19" name="文本框 18"/>
          <p:cNvSpPr txBox="1"/>
          <p:nvPr/>
        </p:nvSpPr>
        <p:spPr>
          <a:xfrm>
            <a:off x="290199" y="5098812"/>
            <a:ext cx="11459201" cy="175323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一期园区内主要划分六个板块，分别为</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综合保障区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配套服务功能</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物流区</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企业产品外运等服务</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软瓷加工区</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拟招商引资</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家</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企业入驻，</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200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万㎡软瓷，处理尾矿陶土量</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万吨</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砂石加工区</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拟招商引资</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1-2</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家</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企业入驻，</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年产碎石</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30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万吨，机制砂</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180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万吨</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保温陶粒加工区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拟招商引资</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家</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企业入驻，</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年产</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100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万立方保温陶粒</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烧结砖加工区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（拟招商引资</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家入驻该区，</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sym typeface="+mn-ea"/>
              </a:rPr>
              <a:t>5000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sym typeface="+mn-ea"/>
              </a:rPr>
              <a:t>万块烧结多孔砖</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箭头: 右 14"/>
          <p:cNvSpPr/>
          <p:nvPr/>
        </p:nvSpPr>
        <p:spPr bwMode="auto">
          <a:xfrm rot="1342416">
            <a:off x="3815830" y="2691415"/>
            <a:ext cx="619443" cy="369332"/>
          </a:xfrm>
          <a:prstGeom prst="rightArrow">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31" name="文本框 30"/>
          <p:cNvSpPr txBox="1"/>
          <p:nvPr/>
        </p:nvSpPr>
        <p:spPr>
          <a:xfrm>
            <a:off x="355600" y="3799844"/>
            <a:ext cx="3364678" cy="128990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一期主要布置在矿区东侧，包含矿区内和矿区外两部分</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，占地面积约</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220</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亩。</a:t>
            </a:r>
            <a:endPar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p:cNvSpPr txBox="1"/>
          <p:nvPr/>
        </p:nvSpPr>
        <p:spPr>
          <a:xfrm>
            <a:off x="4500880" y="1365115"/>
            <a:ext cx="1148080" cy="369332"/>
          </a:xfrm>
          <a:prstGeom prst="rect">
            <a:avLst/>
          </a:prstGeom>
          <a:noFill/>
        </p:spPr>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园区内</a:t>
            </a:r>
            <a:endParaRPr lang="zh-CN" altLang="en-US" b="1" dirty="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46308" y="1168716"/>
            <a:ext cx="3315860" cy="2172258"/>
            <a:chOff x="2070038" y="1016001"/>
            <a:chExt cx="8051923" cy="5066907"/>
          </a:xfrm>
        </p:grpSpPr>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70038" y="1016001"/>
              <a:ext cx="8051923" cy="5066907"/>
            </a:xfrm>
            <a:prstGeom prst="rect">
              <a:avLst/>
            </a:prstGeom>
          </p:spPr>
        </p:pic>
        <p:sp>
          <p:nvSpPr>
            <p:cNvPr id="20" name="任意多边形: 形状 19"/>
            <p:cNvSpPr/>
            <p:nvPr/>
          </p:nvSpPr>
          <p:spPr bwMode="auto">
            <a:xfrm>
              <a:off x="3131820" y="4928235"/>
              <a:ext cx="2630805" cy="994410"/>
            </a:xfrm>
            <a:custGeom>
              <a:avLst/>
              <a:gdLst>
                <a:gd name="connsiteX0" fmla="*/ 476250 w 2630805"/>
                <a:gd name="connsiteY0" fmla="*/ 0 h 994410"/>
                <a:gd name="connsiteX1" fmla="*/ 1436370 w 2630805"/>
                <a:gd name="connsiteY1" fmla="*/ 1905 h 994410"/>
                <a:gd name="connsiteX2" fmla="*/ 2630805 w 2630805"/>
                <a:gd name="connsiteY2" fmla="*/ 123825 h 994410"/>
                <a:gd name="connsiteX3" fmla="*/ 2602230 w 2630805"/>
                <a:gd name="connsiteY3" fmla="*/ 426720 h 994410"/>
                <a:gd name="connsiteX4" fmla="*/ 1604010 w 2630805"/>
                <a:gd name="connsiteY4" fmla="*/ 842010 h 994410"/>
                <a:gd name="connsiteX5" fmla="*/ 457200 w 2630805"/>
                <a:gd name="connsiteY5" fmla="*/ 994410 h 994410"/>
                <a:gd name="connsiteX6" fmla="*/ 0 w 2630805"/>
                <a:gd name="connsiteY6" fmla="*/ 882015 h 994410"/>
                <a:gd name="connsiteX7" fmla="*/ 135255 w 2630805"/>
                <a:gd name="connsiteY7" fmla="*/ 367665 h 994410"/>
                <a:gd name="connsiteX8" fmla="*/ 476250 w 2630805"/>
                <a:gd name="connsiteY8" fmla="*/ 0 h 9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0805" h="994410">
                  <a:moveTo>
                    <a:pt x="476250" y="0"/>
                  </a:moveTo>
                  <a:lnTo>
                    <a:pt x="1436370" y="1905"/>
                  </a:lnTo>
                  <a:lnTo>
                    <a:pt x="2630805" y="123825"/>
                  </a:lnTo>
                  <a:lnTo>
                    <a:pt x="2602230" y="426720"/>
                  </a:lnTo>
                  <a:lnTo>
                    <a:pt x="1604010" y="842010"/>
                  </a:lnTo>
                  <a:lnTo>
                    <a:pt x="457200" y="994410"/>
                  </a:lnTo>
                  <a:lnTo>
                    <a:pt x="0" y="882015"/>
                  </a:lnTo>
                  <a:lnTo>
                    <a:pt x="135255" y="367665"/>
                  </a:lnTo>
                  <a:lnTo>
                    <a:pt x="476250" y="0"/>
                  </a:lnTo>
                  <a:close/>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园区二期布局</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935000" y="3318861"/>
            <a:ext cx="2384981"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园区二期规划建设图</a:t>
            </a:r>
            <a:endParaRPr lang="zh-CN" altLang="en-US" dirty="0">
              <a:latin typeface="黑体" panose="02010609060101010101" pitchFamily="49" charset="-122"/>
              <a:ea typeface="黑体" panose="02010609060101010101" pitchFamily="49" charset="-122"/>
            </a:endParaRPr>
          </a:p>
        </p:txBody>
      </p:sp>
      <p:sp>
        <p:nvSpPr>
          <p:cNvPr id="18" name="文本框 17"/>
          <p:cNvSpPr txBox="1"/>
          <p:nvPr/>
        </p:nvSpPr>
        <p:spPr>
          <a:xfrm>
            <a:off x="272767" y="3737817"/>
            <a:ext cx="3496086" cy="170540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二期主要位于矿区西南侧，占地面积</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150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亩。</a:t>
            </a:r>
            <a:endPar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二期与一期共用服务保障区和物流区。</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4" name="组合 13"/>
          <p:cNvGrpSpPr/>
          <p:nvPr/>
        </p:nvGrpSpPr>
        <p:grpSpPr>
          <a:xfrm>
            <a:off x="4204355" y="1323601"/>
            <a:ext cx="7625594" cy="3393909"/>
            <a:chOff x="4204355" y="1323601"/>
            <a:chExt cx="7625594" cy="3393909"/>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355" y="1323601"/>
              <a:ext cx="7625594" cy="3393909"/>
            </a:xfrm>
            <a:prstGeom prst="rect">
              <a:avLst/>
            </a:prstGeom>
          </p:spPr>
        </p:pic>
        <p:sp>
          <p:nvSpPr>
            <p:cNvPr id="9" name="任意多边形: 形状 8"/>
            <p:cNvSpPr/>
            <p:nvPr/>
          </p:nvSpPr>
          <p:spPr bwMode="auto">
            <a:xfrm>
              <a:off x="4450080" y="1877568"/>
              <a:ext cx="7150608" cy="2700528"/>
            </a:xfrm>
            <a:custGeom>
              <a:avLst/>
              <a:gdLst>
                <a:gd name="connsiteX0" fmla="*/ 1292352 w 7150608"/>
                <a:gd name="connsiteY0" fmla="*/ 0 h 2700528"/>
                <a:gd name="connsiteX1" fmla="*/ 3864864 w 7150608"/>
                <a:gd name="connsiteY1" fmla="*/ 6096 h 2700528"/>
                <a:gd name="connsiteX2" fmla="*/ 7150608 w 7150608"/>
                <a:gd name="connsiteY2" fmla="*/ 310896 h 2700528"/>
                <a:gd name="connsiteX3" fmla="*/ 7089648 w 7150608"/>
                <a:gd name="connsiteY3" fmla="*/ 1146048 h 2700528"/>
                <a:gd name="connsiteX4" fmla="*/ 4383024 w 7150608"/>
                <a:gd name="connsiteY4" fmla="*/ 2286000 h 2700528"/>
                <a:gd name="connsiteX5" fmla="*/ 1243584 w 7150608"/>
                <a:gd name="connsiteY5" fmla="*/ 2700528 h 2700528"/>
                <a:gd name="connsiteX6" fmla="*/ 0 w 7150608"/>
                <a:gd name="connsiteY6" fmla="*/ 2371344 h 2700528"/>
                <a:gd name="connsiteX7" fmla="*/ 371856 w 7150608"/>
                <a:gd name="connsiteY7" fmla="*/ 987552 h 2700528"/>
                <a:gd name="connsiteX8" fmla="*/ 1292352 w 7150608"/>
                <a:gd name="connsiteY8" fmla="*/ 0 h 270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0608" h="2700528">
                  <a:moveTo>
                    <a:pt x="1292352" y="0"/>
                  </a:moveTo>
                  <a:lnTo>
                    <a:pt x="3864864" y="6096"/>
                  </a:lnTo>
                  <a:lnTo>
                    <a:pt x="7150608" y="310896"/>
                  </a:lnTo>
                  <a:lnTo>
                    <a:pt x="7089648" y="1146048"/>
                  </a:lnTo>
                  <a:lnTo>
                    <a:pt x="4383024" y="2286000"/>
                  </a:lnTo>
                  <a:lnTo>
                    <a:pt x="1243584" y="2700528"/>
                  </a:lnTo>
                  <a:lnTo>
                    <a:pt x="0" y="2371344"/>
                  </a:lnTo>
                  <a:lnTo>
                    <a:pt x="371856" y="987552"/>
                  </a:lnTo>
                  <a:lnTo>
                    <a:pt x="1292352" y="0"/>
                  </a:lnTo>
                  <a:close/>
                </a:path>
              </a:pathLst>
            </a:cu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sp>
        <p:nvSpPr>
          <p:cNvPr id="22" name="文本框 21"/>
          <p:cNvSpPr txBox="1"/>
          <p:nvPr/>
        </p:nvSpPr>
        <p:spPr>
          <a:xfrm>
            <a:off x="272767" y="5385124"/>
            <a:ext cx="11563633" cy="133794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二期主要划分为三个板块，分别为</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观砖和步道砖加工区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拟招商引资</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1-3</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家企业入驻该区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年产</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3000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万块景观砖、</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3000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万块路面装饰砖、</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5000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万块烧结多孔砖</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防火保温墙面加工区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拟招商引资</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家企业入驻该区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年产</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万吨防火保温墙面</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箭头: 右 15"/>
          <p:cNvSpPr/>
          <p:nvPr/>
        </p:nvSpPr>
        <p:spPr bwMode="auto">
          <a:xfrm rot="1342416">
            <a:off x="3815830" y="2691415"/>
            <a:ext cx="619443" cy="369332"/>
          </a:xfrm>
          <a:prstGeom prst="rightArrow">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355890" y="1148637"/>
            <a:ext cx="3242835" cy="2115834"/>
            <a:chOff x="2767939" y="2167126"/>
            <a:chExt cx="6885108" cy="4332655"/>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67939" y="2167126"/>
              <a:ext cx="6885108" cy="4332655"/>
            </a:xfrm>
            <a:prstGeom prst="rect">
              <a:avLst/>
            </a:prstGeom>
          </p:spPr>
        </p:pic>
        <p:sp>
          <p:nvSpPr>
            <p:cNvPr id="18" name="任意多边形: 形状 17"/>
            <p:cNvSpPr/>
            <p:nvPr/>
          </p:nvSpPr>
          <p:spPr bwMode="auto">
            <a:xfrm>
              <a:off x="3568065" y="3821430"/>
              <a:ext cx="855345" cy="963930"/>
            </a:xfrm>
            <a:custGeom>
              <a:avLst/>
              <a:gdLst>
                <a:gd name="connsiteX0" fmla="*/ 855345 w 855345"/>
                <a:gd name="connsiteY0" fmla="*/ 129540 h 963930"/>
                <a:gd name="connsiteX1" fmla="*/ 598170 w 855345"/>
                <a:gd name="connsiteY1" fmla="*/ 834390 h 963930"/>
                <a:gd name="connsiteX2" fmla="*/ 611505 w 855345"/>
                <a:gd name="connsiteY2" fmla="*/ 901065 h 963930"/>
                <a:gd name="connsiteX3" fmla="*/ 592455 w 855345"/>
                <a:gd name="connsiteY3" fmla="*/ 929640 h 963930"/>
                <a:gd name="connsiteX4" fmla="*/ 523875 w 855345"/>
                <a:gd name="connsiteY4" fmla="*/ 960120 h 963930"/>
                <a:gd name="connsiteX5" fmla="*/ 445770 w 855345"/>
                <a:gd name="connsiteY5" fmla="*/ 963930 h 963930"/>
                <a:gd name="connsiteX6" fmla="*/ 179070 w 855345"/>
                <a:gd name="connsiteY6" fmla="*/ 826770 h 963930"/>
                <a:gd name="connsiteX7" fmla="*/ 102870 w 855345"/>
                <a:gd name="connsiteY7" fmla="*/ 809625 h 963930"/>
                <a:gd name="connsiteX8" fmla="*/ 60960 w 855345"/>
                <a:gd name="connsiteY8" fmla="*/ 763905 h 963930"/>
                <a:gd name="connsiteX9" fmla="*/ 3810 w 855345"/>
                <a:gd name="connsiteY9" fmla="*/ 674370 h 963930"/>
                <a:gd name="connsiteX10" fmla="*/ 0 w 855345"/>
                <a:gd name="connsiteY10" fmla="*/ 563880 h 963930"/>
                <a:gd name="connsiteX11" fmla="*/ 80010 w 855345"/>
                <a:gd name="connsiteY11" fmla="*/ 426720 h 963930"/>
                <a:gd name="connsiteX12" fmla="*/ 280035 w 855345"/>
                <a:gd name="connsiteY12" fmla="*/ 192405 h 963930"/>
                <a:gd name="connsiteX13" fmla="*/ 285750 w 855345"/>
                <a:gd name="connsiteY13" fmla="*/ 142875 h 963930"/>
                <a:gd name="connsiteX14" fmla="*/ 361950 w 855345"/>
                <a:gd name="connsiteY14" fmla="*/ 89535 h 963930"/>
                <a:gd name="connsiteX15" fmla="*/ 453390 w 855345"/>
                <a:gd name="connsiteY15" fmla="*/ 28575 h 963930"/>
                <a:gd name="connsiteX16" fmla="*/ 571500 w 855345"/>
                <a:gd name="connsiteY16" fmla="*/ 0 h 963930"/>
                <a:gd name="connsiteX17" fmla="*/ 645795 w 855345"/>
                <a:gd name="connsiteY17" fmla="*/ 20955 h 963930"/>
                <a:gd name="connsiteX18" fmla="*/ 687705 w 855345"/>
                <a:gd name="connsiteY18" fmla="*/ 53340 h 963930"/>
                <a:gd name="connsiteX19" fmla="*/ 855345 w 855345"/>
                <a:gd name="connsiteY19" fmla="*/ 12954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5345" h="963930">
                  <a:moveTo>
                    <a:pt x="855345" y="129540"/>
                  </a:moveTo>
                  <a:lnTo>
                    <a:pt x="598170" y="834390"/>
                  </a:lnTo>
                  <a:lnTo>
                    <a:pt x="611505" y="901065"/>
                  </a:lnTo>
                  <a:lnTo>
                    <a:pt x="592455" y="929640"/>
                  </a:lnTo>
                  <a:lnTo>
                    <a:pt x="523875" y="960120"/>
                  </a:lnTo>
                  <a:lnTo>
                    <a:pt x="445770" y="963930"/>
                  </a:lnTo>
                  <a:lnTo>
                    <a:pt x="179070" y="826770"/>
                  </a:lnTo>
                  <a:lnTo>
                    <a:pt x="102870" y="809625"/>
                  </a:lnTo>
                  <a:lnTo>
                    <a:pt x="60960" y="763905"/>
                  </a:lnTo>
                  <a:lnTo>
                    <a:pt x="3810" y="674370"/>
                  </a:lnTo>
                  <a:lnTo>
                    <a:pt x="0" y="563880"/>
                  </a:lnTo>
                  <a:lnTo>
                    <a:pt x="80010" y="426720"/>
                  </a:lnTo>
                  <a:lnTo>
                    <a:pt x="280035" y="192405"/>
                  </a:lnTo>
                  <a:lnTo>
                    <a:pt x="285750" y="142875"/>
                  </a:lnTo>
                  <a:lnTo>
                    <a:pt x="361950" y="89535"/>
                  </a:lnTo>
                  <a:lnTo>
                    <a:pt x="453390" y="28575"/>
                  </a:lnTo>
                  <a:lnTo>
                    <a:pt x="571500" y="0"/>
                  </a:lnTo>
                  <a:lnTo>
                    <a:pt x="645795" y="20955"/>
                  </a:lnTo>
                  <a:lnTo>
                    <a:pt x="687705" y="53340"/>
                  </a:lnTo>
                  <a:lnTo>
                    <a:pt x="855345" y="129540"/>
                  </a:lnTo>
                  <a:close/>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园区三期布局</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39885" y="3786678"/>
            <a:ext cx="5856115" cy="295170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三期位于矿区西北侧，占地面积</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50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亩。</a:t>
            </a:r>
            <a:endPar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三期与一期共用服务保障区和物流区。</a:t>
            </a:r>
            <a:endPar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三期</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主要划分为三个板块，分别为</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微晶玻璃加工区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拟招商引资</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家企业入驻该区，年产</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30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万平微晶玻璃板材</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泡沫陶瓷加工区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拟招商引资</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家企业入驻该区，年产</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30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万平泡沫陶瓷</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集成墙面加工区</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拟招商引资</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家企业入驻该区，年产</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万吨集成墙面</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p:cNvSpPr txBox="1"/>
          <p:nvPr/>
        </p:nvSpPr>
        <p:spPr>
          <a:xfrm>
            <a:off x="1872034" y="3317303"/>
            <a:ext cx="2384981" cy="369332"/>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园区三期规划建设图</a:t>
            </a:r>
            <a:endParaRPr lang="zh-CN" altLang="en-US" dirty="0">
              <a:latin typeface="黑体" panose="02010609060101010101" pitchFamily="49" charset="-122"/>
              <a:ea typeface="黑体" panose="02010609060101010101" pitchFamily="49" charset="-122"/>
            </a:endParaRPr>
          </a:p>
        </p:txBody>
      </p:sp>
      <p:sp>
        <p:nvSpPr>
          <p:cNvPr id="19" name="箭头: 右 18"/>
          <p:cNvSpPr/>
          <p:nvPr/>
        </p:nvSpPr>
        <p:spPr bwMode="auto">
          <a:xfrm rot="897304">
            <a:off x="4908157" y="2490939"/>
            <a:ext cx="1082319" cy="369332"/>
          </a:xfrm>
          <a:prstGeom prst="rightArrow">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nvGrpSpPr>
          <p:cNvPr id="5" name="组合 4"/>
          <p:cNvGrpSpPr/>
          <p:nvPr/>
        </p:nvGrpSpPr>
        <p:grpSpPr>
          <a:xfrm>
            <a:off x="6096000" y="1148637"/>
            <a:ext cx="5312156" cy="5276081"/>
            <a:chOff x="6096000" y="1148637"/>
            <a:chExt cx="5312156" cy="52760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48637"/>
              <a:ext cx="5312156" cy="5276081"/>
            </a:xfrm>
            <a:prstGeom prst="rect">
              <a:avLst/>
            </a:prstGeom>
          </p:spPr>
        </p:pic>
        <p:sp>
          <p:nvSpPr>
            <p:cNvPr id="3" name="任意多边形: 形状 2"/>
            <p:cNvSpPr/>
            <p:nvPr/>
          </p:nvSpPr>
          <p:spPr bwMode="auto">
            <a:xfrm>
              <a:off x="6637020" y="1653540"/>
              <a:ext cx="4107180" cy="4549140"/>
            </a:xfrm>
            <a:custGeom>
              <a:avLst/>
              <a:gdLst>
                <a:gd name="connsiteX0" fmla="*/ 4107180 w 4107180"/>
                <a:gd name="connsiteY0" fmla="*/ 655320 h 4549140"/>
                <a:gd name="connsiteX1" fmla="*/ 3261360 w 4107180"/>
                <a:gd name="connsiteY1" fmla="*/ 2796540 h 4549140"/>
                <a:gd name="connsiteX2" fmla="*/ 2865120 w 4107180"/>
                <a:gd name="connsiteY2" fmla="*/ 3909060 h 4549140"/>
                <a:gd name="connsiteX3" fmla="*/ 2865120 w 4107180"/>
                <a:gd name="connsiteY3" fmla="*/ 4305300 h 4549140"/>
                <a:gd name="connsiteX4" fmla="*/ 2804160 w 4107180"/>
                <a:gd name="connsiteY4" fmla="*/ 4419600 h 4549140"/>
                <a:gd name="connsiteX5" fmla="*/ 2628900 w 4107180"/>
                <a:gd name="connsiteY5" fmla="*/ 4495800 h 4549140"/>
                <a:gd name="connsiteX6" fmla="*/ 2400300 w 4107180"/>
                <a:gd name="connsiteY6" fmla="*/ 4549140 h 4549140"/>
                <a:gd name="connsiteX7" fmla="*/ 2133600 w 4107180"/>
                <a:gd name="connsiteY7" fmla="*/ 4541520 h 4549140"/>
                <a:gd name="connsiteX8" fmla="*/ 922020 w 4107180"/>
                <a:gd name="connsiteY8" fmla="*/ 3893820 h 4549140"/>
                <a:gd name="connsiteX9" fmla="*/ 601980 w 4107180"/>
                <a:gd name="connsiteY9" fmla="*/ 3817620 h 4549140"/>
                <a:gd name="connsiteX10" fmla="*/ 373380 w 4107180"/>
                <a:gd name="connsiteY10" fmla="*/ 3596640 h 4549140"/>
                <a:gd name="connsiteX11" fmla="*/ 22860 w 4107180"/>
                <a:gd name="connsiteY11" fmla="*/ 3177540 h 4549140"/>
                <a:gd name="connsiteX12" fmla="*/ 0 w 4107180"/>
                <a:gd name="connsiteY12" fmla="*/ 2720340 h 4549140"/>
                <a:gd name="connsiteX13" fmla="*/ 502920 w 4107180"/>
                <a:gd name="connsiteY13" fmla="*/ 1950720 h 4549140"/>
                <a:gd name="connsiteX14" fmla="*/ 1562100 w 4107180"/>
                <a:gd name="connsiteY14" fmla="*/ 594360 h 4549140"/>
                <a:gd name="connsiteX15" fmla="*/ 1676400 w 4107180"/>
                <a:gd name="connsiteY15" fmla="*/ 419100 h 4549140"/>
                <a:gd name="connsiteX16" fmla="*/ 2065020 w 4107180"/>
                <a:gd name="connsiteY16" fmla="*/ 228600 h 4549140"/>
                <a:gd name="connsiteX17" fmla="*/ 2811780 w 4107180"/>
                <a:gd name="connsiteY17" fmla="*/ 0 h 4549140"/>
                <a:gd name="connsiteX18" fmla="*/ 3192780 w 4107180"/>
                <a:gd name="connsiteY18" fmla="*/ 175260 h 4549140"/>
                <a:gd name="connsiteX19" fmla="*/ 3550920 w 4107180"/>
                <a:gd name="connsiteY19" fmla="*/ 373380 h 4549140"/>
                <a:gd name="connsiteX20" fmla="*/ 4107180 w 4107180"/>
                <a:gd name="connsiteY20" fmla="*/ 655320 h 454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07180" h="4549140">
                  <a:moveTo>
                    <a:pt x="4107180" y="655320"/>
                  </a:moveTo>
                  <a:lnTo>
                    <a:pt x="3261360" y="2796540"/>
                  </a:lnTo>
                  <a:lnTo>
                    <a:pt x="2865120" y="3909060"/>
                  </a:lnTo>
                  <a:lnTo>
                    <a:pt x="2865120" y="4305300"/>
                  </a:lnTo>
                  <a:lnTo>
                    <a:pt x="2804160" y="4419600"/>
                  </a:lnTo>
                  <a:lnTo>
                    <a:pt x="2628900" y="4495800"/>
                  </a:lnTo>
                  <a:lnTo>
                    <a:pt x="2400300" y="4549140"/>
                  </a:lnTo>
                  <a:lnTo>
                    <a:pt x="2133600" y="4541520"/>
                  </a:lnTo>
                  <a:lnTo>
                    <a:pt x="922020" y="3893820"/>
                  </a:lnTo>
                  <a:lnTo>
                    <a:pt x="601980" y="3817620"/>
                  </a:lnTo>
                  <a:lnTo>
                    <a:pt x="373380" y="3596640"/>
                  </a:lnTo>
                  <a:lnTo>
                    <a:pt x="22860" y="3177540"/>
                  </a:lnTo>
                  <a:lnTo>
                    <a:pt x="0" y="2720340"/>
                  </a:lnTo>
                  <a:lnTo>
                    <a:pt x="502920" y="1950720"/>
                  </a:lnTo>
                  <a:lnTo>
                    <a:pt x="1562100" y="594360"/>
                  </a:lnTo>
                  <a:lnTo>
                    <a:pt x="1676400" y="419100"/>
                  </a:lnTo>
                  <a:lnTo>
                    <a:pt x="2065020" y="228600"/>
                  </a:lnTo>
                  <a:lnTo>
                    <a:pt x="2811780" y="0"/>
                  </a:lnTo>
                  <a:lnTo>
                    <a:pt x="3192780" y="175260"/>
                  </a:lnTo>
                  <a:lnTo>
                    <a:pt x="3550920" y="373380"/>
                  </a:lnTo>
                  <a:lnTo>
                    <a:pt x="4107180" y="655320"/>
                  </a:lnTo>
                  <a:close/>
                </a:path>
              </a:pathLst>
            </a:cu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982210" y="993140"/>
            <a:ext cx="6918960" cy="2698115"/>
          </a:xfrm>
          <a:prstGeom prst="rect">
            <a:avLst/>
          </a:prstGeom>
        </p:spPr>
      </p:pic>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远期规划</a:t>
            </a:r>
            <a:endParaRPr lang="zh-CN" altLang="en-US" b="1" dirty="0">
              <a:solidFill>
                <a:srgbClr val="FFFFFF"/>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838807" y="1721019"/>
            <a:ext cx="3295089" cy="1665896"/>
            <a:chOff x="626615" y="1315855"/>
            <a:chExt cx="3577740" cy="2113145"/>
          </a:xfrm>
        </p:grpSpPr>
        <p:grpSp>
          <p:nvGrpSpPr>
            <p:cNvPr id="35" name="组合 34"/>
            <p:cNvGrpSpPr/>
            <p:nvPr/>
          </p:nvGrpSpPr>
          <p:grpSpPr>
            <a:xfrm>
              <a:off x="626615" y="1315855"/>
              <a:ext cx="3577740" cy="2113145"/>
              <a:chOff x="2081380" y="2089150"/>
              <a:chExt cx="6932242" cy="4362315"/>
            </a:xfrm>
          </p:grpSpPr>
          <p:grpSp>
            <p:nvGrpSpPr>
              <p:cNvPr id="32" name="组合 31"/>
              <p:cNvGrpSpPr/>
              <p:nvPr/>
            </p:nvGrpSpPr>
            <p:grpSpPr>
              <a:xfrm>
                <a:off x="2081380" y="2089150"/>
                <a:ext cx="6932242" cy="4362315"/>
                <a:chOff x="2269340" y="-765810"/>
                <a:chExt cx="6932242" cy="4362315"/>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0" y="-765810"/>
                  <a:ext cx="6932242" cy="4362315"/>
                </a:xfrm>
                <a:prstGeom prst="rect">
                  <a:avLst/>
                </a:prstGeom>
              </p:spPr>
            </p:pic>
            <p:sp>
              <p:nvSpPr>
                <p:cNvPr id="31" name="任意多边形: 形状 30"/>
                <p:cNvSpPr/>
                <p:nvPr/>
              </p:nvSpPr>
              <p:spPr bwMode="auto">
                <a:xfrm>
                  <a:off x="3710940" y="1191260"/>
                  <a:ext cx="3177540" cy="1648460"/>
                </a:xfrm>
                <a:custGeom>
                  <a:avLst/>
                  <a:gdLst>
                    <a:gd name="connsiteX0" fmla="*/ 81280 w 3177540"/>
                    <a:gd name="connsiteY0" fmla="*/ 299720 h 1648460"/>
                    <a:gd name="connsiteX1" fmla="*/ 713740 w 3177540"/>
                    <a:gd name="connsiteY1" fmla="*/ 307340 h 1648460"/>
                    <a:gd name="connsiteX2" fmla="*/ 2519680 w 3177540"/>
                    <a:gd name="connsiteY2" fmla="*/ 0 h 1648460"/>
                    <a:gd name="connsiteX3" fmla="*/ 3177540 w 3177540"/>
                    <a:gd name="connsiteY3" fmla="*/ 1648460 h 1648460"/>
                    <a:gd name="connsiteX4" fmla="*/ 703580 w 3177540"/>
                    <a:gd name="connsiteY4" fmla="*/ 1419860 h 1648460"/>
                    <a:gd name="connsiteX5" fmla="*/ 175260 w 3177540"/>
                    <a:gd name="connsiteY5" fmla="*/ 1422400 h 1648460"/>
                    <a:gd name="connsiteX6" fmla="*/ 0 w 3177540"/>
                    <a:gd name="connsiteY6" fmla="*/ 769620 h 1648460"/>
                    <a:gd name="connsiteX7" fmla="*/ 10160 w 3177540"/>
                    <a:gd name="connsiteY7" fmla="*/ 558800 h 1648460"/>
                    <a:gd name="connsiteX8" fmla="*/ 81280 w 3177540"/>
                    <a:gd name="connsiteY8" fmla="*/ 299720 h 164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7540" h="1648460">
                      <a:moveTo>
                        <a:pt x="81280" y="299720"/>
                      </a:moveTo>
                      <a:lnTo>
                        <a:pt x="713740" y="307340"/>
                      </a:lnTo>
                      <a:lnTo>
                        <a:pt x="2519680" y="0"/>
                      </a:lnTo>
                      <a:lnTo>
                        <a:pt x="3177540" y="1648460"/>
                      </a:lnTo>
                      <a:lnTo>
                        <a:pt x="703580" y="1419860"/>
                      </a:lnTo>
                      <a:lnTo>
                        <a:pt x="175260" y="1422400"/>
                      </a:lnTo>
                      <a:lnTo>
                        <a:pt x="0" y="769620"/>
                      </a:lnTo>
                      <a:lnTo>
                        <a:pt x="10160" y="558800"/>
                      </a:lnTo>
                      <a:lnTo>
                        <a:pt x="81280" y="299720"/>
                      </a:lnTo>
                      <a:close/>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sp>
            <p:nvSpPr>
              <p:cNvPr id="34" name="任意多边形: 形状 33"/>
              <p:cNvSpPr/>
              <p:nvPr/>
            </p:nvSpPr>
            <p:spPr bwMode="auto">
              <a:xfrm>
                <a:off x="2350770" y="2217420"/>
                <a:ext cx="5558790" cy="2122170"/>
              </a:xfrm>
              <a:custGeom>
                <a:avLst/>
                <a:gdLst>
                  <a:gd name="connsiteX0" fmla="*/ 0 w 5558790"/>
                  <a:gd name="connsiteY0" fmla="*/ 1348740 h 2122170"/>
                  <a:gd name="connsiteX1" fmla="*/ 407670 w 5558790"/>
                  <a:gd name="connsiteY1" fmla="*/ 1089660 h 2122170"/>
                  <a:gd name="connsiteX2" fmla="*/ 506730 w 5558790"/>
                  <a:gd name="connsiteY2" fmla="*/ 1059180 h 2122170"/>
                  <a:gd name="connsiteX3" fmla="*/ 636270 w 5558790"/>
                  <a:gd name="connsiteY3" fmla="*/ 967740 h 2122170"/>
                  <a:gd name="connsiteX4" fmla="*/ 746760 w 5558790"/>
                  <a:gd name="connsiteY4" fmla="*/ 811530 h 2122170"/>
                  <a:gd name="connsiteX5" fmla="*/ 773430 w 5558790"/>
                  <a:gd name="connsiteY5" fmla="*/ 674370 h 2122170"/>
                  <a:gd name="connsiteX6" fmla="*/ 803910 w 5558790"/>
                  <a:gd name="connsiteY6" fmla="*/ 506730 h 2122170"/>
                  <a:gd name="connsiteX7" fmla="*/ 899160 w 5558790"/>
                  <a:gd name="connsiteY7" fmla="*/ 384810 h 2122170"/>
                  <a:gd name="connsiteX8" fmla="*/ 1230630 w 5558790"/>
                  <a:gd name="connsiteY8" fmla="*/ 278130 h 2122170"/>
                  <a:gd name="connsiteX9" fmla="*/ 1546860 w 5558790"/>
                  <a:gd name="connsiteY9" fmla="*/ 251460 h 2122170"/>
                  <a:gd name="connsiteX10" fmla="*/ 1874520 w 5558790"/>
                  <a:gd name="connsiteY10" fmla="*/ 198120 h 2122170"/>
                  <a:gd name="connsiteX11" fmla="*/ 2297430 w 5558790"/>
                  <a:gd name="connsiteY11" fmla="*/ 68580 h 2122170"/>
                  <a:gd name="connsiteX12" fmla="*/ 2453640 w 5558790"/>
                  <a:gd name="connsiteY12" fmla="*/ 22860 h 2122170"/>
                  <a:gd name="connsiteX13" fmla="*/ 2868930 w 5558790"/>
                  <a:gd name="connsiteY13" fmla="*/ 7620 h 2122170"/>
                  <a:gd name="connsiteX14" fmla="*/ 3379470 w 5558790"/>
                  <a:gd name="connsiteY14" fmla="*/ 0 h 2122170"/>
                  <a:gd name="connsiteX15" fmla="*/ 3764280 w 5558790"/>
                  <a:gd name="connsiteY15" fmla="*/ 274320 h 2122170"/>
                  <a:gd name="connsiteX16" fmla="*/ 4000500 w 5558790"/>
                  <a:gd name="connsiteY16" fmla="*/ 220980 h 2122170"/>
                  <a:gd name="connsiteX17" fmla="*/ 4145280 w 5558790"/>
                  <a:gd name="connsiteY17" fmla="*/ 163830 h 2122170"/>
                  <a:gd name="connsiteX18" fmla="*/ 4933950 w 5558790"/>
                  <a:gd name="connsiteY18" fmla="*/ 419100 h 2122170"/>
                  <a:gd name="connsiteX19" fmla="*/ 5372100 w 5558790"/>
                  <a:gd name="connsiteY19" fmla="*/ 853440 h 2122170"/>
                  <a:gd name="connsiteX20" fmla="*/ 5501640 w 5558790"/>
                  <a:gd name="connsiteY20" fmla="*/ 1112520 h 2122170"/>
                  <a:gd name="connsiteX21" fmla="*/ 5558790 w 5558790"/>
                  <a:gd name="connsiteY21" fmla="*/ 1344930 h 2122170"/>
                  <a:gd name="connsiteX22" fmla="*/ 5261610 w 5558790"/>
                  <a:gd name="connsiteY22" fmla="*/ 1432560 h 2122170"/>
                  <a:gd name="connsiteX23" fmla="*/ 4606290 w 5558790"/>
                  <a:gd name="connsiteY23" fmla="*/ 1089660 h 2122170"/>
                  <a:gd name="connsiteX24" fmla="*/ 4507230 w 5558790"/>
                  <a:gd name="connsiteY24" fmla="*/ 914400 h 2122170"/>
                  <a:gd name="connsiteX25" fmla="*/ 4320540 w 5558790"/>
                  <a:gd name="connsiteY25" fmla="*/ 834390 h 2122170"/>
                  <a:gd name="connsiteX26" fmla="*/ 3779520 w 5558790"/>
                  <a:gd name="connsiteY26" fmla="*/ 838200 h 2122170"/>
                  <a:gd name="connsiteX27" fmla="*/ 3192780 w 5558790"/>
                  <a:gd name="connsiteY27" fmla="*/ 982980 h 2122170"/>
                  <a:gd name="connsiteX28" fmla="*/ 2221230 w 5558790"/>
                  <a:gd name="connsiteY28" fmla="*/ 1150620 h 2122170"/>
                  <a:gd name="connsiteX29" fmla="*/ 1847850 w 5558790"/>
                  <a:gd name="connsiteY29" fmla="*/ 1272540 h 2122170"/>
                  <a:gd name="connsiteX30" fmla="*/ 1699260 w 5558790"/>
                  <a:gd name="connsiteY30" fmla="*/ 1451610 h 2122170"/>
                  <a:gd name="connsiteX31" fmla="*/ 1504950 w 5558790"/>
                  <a:gd name="connsiteY31" fmla="*/ 1577340 h 2122170"/>
                  <a:gd name="connsiteX32" fmla="*/ 1154430 w 5558790"/>
                  <a:gd name="connsiteY32" fmla="*/ 1546860 h 2122170"/>
                  <a:gd name="connsiteX33" fmla="*/ 1085850 w 5558790"/>
                  <a:gd name="connsiteY33" fmla="*/ 1546860 h 2122170"/>
                  <a:gd name="connsiteX34" fmla="*/ 868680 w 5558790"/>
                  <a:gd name="connsiteY34" fmla="*/ 1642110 h 2122170"/>
                  <a:gd name="connsiteX35" fmla="*/ 769620 w 5558790"/>
                  <a:gd name="connsiteY35" fmla="*/ 1805940 h 2122170"/>
                  <a:gd name="connsiteX36" fmla="*/ 613410 w 5558790"/>
                  <a:gd name="connsiteY36" fmla="*/ 1962150 h 2122170"/>
                  <a:gd name="connsiteX37" fmla="*/ 529590 w 5558790"/>
                  <a:gd name="connsiteY37" fmla="*/ 2122170 h 2122170"/>
                  <a:gd name="connsiteX38" fmla="*/ 396240 w 5558790"/>
                  <a:gd name="connsiteY38" fmla="*/ 2095500 h 2122170"/>
                  <a:gd name="connsiteX39" fmla="*/ 179070 w 5558790"/>
                  <a:gd name="connsiteY39" fmla="*/ 1878330 h 2122170"/>
                  <a:gd name="connsiteX40" fmla="*/ 49530 w 5558790"/>
                  <a:gd name="connsiteY40" fmla="*/ 1691640 h 2122170"/>
                  <a:gd name="connsiteX41" fmla="*/ 0 w 5558790"/>
                  <a:gd name="connsiteY41" fmla="*/ 1611630 h 2122170"/>
                  <a:gd name="connsiteX42" fmla="*/ 0 w 5558790"/>
                  <a:gd name="connsiteY42" fmla="*/ 1348740 h 21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558790" h="2122170">
                    <a:moveTo>
                      <a:pt x="0" y="1348740"/>
                    </a:moveTo>
                    <a:lnTo>
                      <a:pt x="407670" y="1089660"/>
                    </a:lnTo>
                    <a:lnTo>
                      <a:pt x="506730" y="1059180"/>
                    </a:lnTo>
                    <a:lnTo>
                      <a:pt x="636270" y="967740"/>
                    </a:lnTo>
                    <a:lnTo>
                      <a:pt x="746760" y="811530"/>
                    </a:lnTo>
                    <a:lnTo>
                      <a:pt x="773430" y="674370"/>
                    </a:lnTo>
                    <a:lnTo>
                      <a:pt x="803910" y="506730"/>
                    </a:lnTo>
                    <a:lnTo>
                      <a:pt x="899160" y="384810"/>
                    </a:lnTo>
                    <a:lnTo>
                      <a:pt x="1230630" y="278130"/>
                    </a:lnTo>
                    <a:lnTo>
                      <a:pt x="1546860" y="251460"/>
                    </a:lnTo>
                    <a:lnTo>
                      <a:pt x="1874520" y="198120"/>
                    </a:lnTo>
                    <a:lnTo>
                      <a:pt x="2297430" y="68580"/>
                    </a:lnTo>
                    <a:lnTo>
                      <a:pt x="2453640" y="22860"/>
                    </a:lnTo>
                    <a:lnTo>
                      <a:pt x="2868930" y="7620"/>
                    </a:lnTo>
                    <a:lnTo>
                      <a:pt x="3379470" y="0"/>
                    </a:lnTo>
                    <a:lnTo>
                      <a:pt x="3764280" y="274320"/>
                    </a:lnTo>
                    <a:lnTo>
                      <a:pt x="4000500" y="220980"/>
                    </a:lnTo>
                    <a:lnTo>
                      <a:pt x="4145280" y="163830"/>
                    </a:lnTo>
                    <a:lnTo>
                      <a:pt x="4933950" y="419100"/>
                    </a:lnTo>
                    <a:lnTo>
                      <a:pt x="5372100" y="853440"/>
                    </a:lnTo>
                    <a:lnTo>
                      <a:pt x="5501640" y="1112520"/>
                    </a:lnTo>
                    <a:lnTo>
                      <a:pt x="5558790" y="1344930"/>
                    </a:lnTo>
                    <a:lnTo>
                      <a:pt x="5261610" y="1432560"/>
                    </a:lnTo>
                    <a:lnTo>
                      <a:pt x="4606290" y="1089660"/>
                    </a:lnTo>
                    <a:lnTo>
                      <a:pt x="4507230" y="914400"/>
                    </a:lnTo>
                    <a:lnTo>
                      <a:pt x="4320540" y="834390"/>
                    </a:lnTo>
                    <a:lnTo>
                      <a:pt x="3779520" y="838200"/>
                    </a:lnTo>
                    <a:lnTo>
                      <a:pt x="3192780" y="982980"/>
                    </a:lnTo>
                    <a:lnTo>
                      <a:pt x="2221230" y="1150620"/>
                    </a:lnTo>
                    <a:lnTo>
                      <a:pt x="1847850" y="1272540"/>
                    </a:lnTo>
                    <a:lnTo>
                      <a:pt x="1699260" y="1451610"/>
                    </a:lnTo>
                    <a:lnTo>
                      <a:pt x="1504950" y="1577340"/>
                    </a:lnTo>
                    <a:lnTo>
                      <a:pt x="1154430" y="1546860"/>
                    </a:lnTo>
                    <a:lnTo>
                      <a:pt x="1085850" y="1546860"/>
                    </a:lnTo>
                    <a:lnTo>
                      <a:pt x="868680" y="1642110"/>
                    </a:lnTo>
                    <a:lnTo>
                      <a:pt x="769620" y="1805940"/>
                    </a:lnTo>
                    <a:lnTo>
                      <a:pt x="613410" y="1962150"/>
                    </a:lnTo>
                    <a:lnTo>
                      <a:pt x="529590" y="2122170"/>
                    </a:lnTo>
                    <a:lnTo>
                      <a:pt x="396240" y="2095500"/>
                    </a:lnTo>
                    <a:lnTo>
                      <a:pt x="179070" y="1878330"/>
                    </a:lnTo>
                    <a:lnTo>
                      <a:pt x="49530" y="1691640"/>
                    </a:lnTo>
                    <a:lnTo>
                      <a:pt x="0" y="1611630"/>
                    </a:lnTo>
                    <a:lnTo>
                      <a:pt x="0" y="1348740"/>
                    </a:lnTo>
                    <a:close/>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sp>
          <p:nvSpPr>
            <p:cNvPr id="38" name="文本框 37"/>
            <p:cNvSpPr txBox="1"/>
            <p:nvPr/>
          </p:nvSpPr>
          <p:spPr>
            <a:xfrm>
              <a:off x="1701120" y="2478475"/>
              <a:ext cx="1148080" cy="369332"/>
            </a:xfrm>
            <a:prstGeom prst="rect">
              <a:avLst/>
            </a:prstGeom>
            <a:noFill/>
          </p:spPr>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采矿区</a:t>
              </a:r>
              <a:endParaRPr lang="zh-CN" altLang="en-US" b="1" dirty="0">
                <a:solidFill>
                  <a:srgbClr val="FFFF00"/>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196651" y="1463504"/>
              <a:ext cx="1486978" cy="369333"/>
            </a:xfrm>
            <a:prstGeom prst="rect">
              <a:avLst/>
            </a:prstGeom>
            <a:noFill/>
          </p:spPr>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尾渣堆放处</a:t>
              </a:r>
              <a:endParaRPr lang="zh-CN" altLang="en-US" b="1" dirty="0">
                <a:solidFill>
                  <a:srgbClr val="FFFF00"/>
                </a:solidFill>
                <a:latin typeface="微软雅黑" panose="020B0503020204020204" pitchFamily="34" charset="-122"/>
                <a:ea typeface="微软雅黑" panose="020B0503020204020204" pitchFamily="34" charset="-122"/>
              </a:endParaRPr>
            </a:p>
          </p:txBody>
        </p:sp>
      </p:grpSp>
      <p:sp>
        <p:nvSpPr>
          <p:cNvPr id="41" name="文本框 40"/>
          <p:cNvSpPr txBox="1"/>
          <p:nvPr/>
        </p:nvSpPr>
        <p:spPr>
          <a:xfrm>
            <a:off x="128905" y="3691255"/>
            <a:ext cx="5858510" cy="299974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蛇屋山金矿采矿区进行生态修复，治理后形成</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较规整采坑</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，可削方石料，综合利用加工为建筑石料。</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尾渣及剥离土等可得碎石、粗砂、细砂等副产品，</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-200</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目泥浆经压滤后形成陶土可作为陶粒、软瓷等</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新材料原料</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使用。</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尾渣堆放处进行清理，作为园区远期规划建设用地及园区休闲公园，对园区生态恢复与经济建设做出贡献。</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51"/>
          <p:cNvSpPr txBox="1"/>
          <p:nvPr/>
        </p:nvSpPr>
        <p:spPr>
          <a:xfrm>
            <a:off x="5730240" y="2157730"/>
            <a:ext cx="1588135" cy="368300"/>
          </a:xfrm>
          <a:prstGeom prst="rect">
            <a:avLst/>
          </a:prstGeom>
          <a:noFill/>
        </p:spPr>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储备建设用地</a:t>
            </a:r>
            <a:endParaRPr lang="zh-CN" altLang="en-US" b="1" dirty="0">
              <a:solidFill>
                <a:srgbClr val="FFFF00"/>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6215354" y="3624886"/>
            <a:ext cx="5654357" cy="3061421"/>
            <a:chOff x="6324282" y="3624886"/>
            <a:chExt cx="5654357" cy="3061421"/>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282" y="3624886"/>
              <a:ext cx="5654357" cy="3061421"/>
            </a:xfrm>
            <a:prstGeom prst="rect">
              <a:avLst/>
            </a:prstGeom>
          </p:spPr>
        </p:pic>
        <p:sp>
          <p:nvSpPr>
            <p:cNvPr id="54" name="文本框 53"/>
            <p:cNvSpPr txBox="1"/>
            <p:nvPr/>
          </p:nvSpPr>
          <p:spPr>
            <a:xfrm>
              <a:off x="8379591" y="5115930"/>
              <a:ext cx="1369503" cy="369332"/>
            </a:xfrm>
            <a:prstGeom prst="rect">
              <a:avLst/>
            </a:prstGeom>
            <a:noFill/>
          </p:spPr>
          <p:txBody>
            <a:bodyPr wrap="square" rtlCol="0">
              <a:spAutoFit/>
            </a:bodyPr>
            <a:lstStyle/>
            <a:p>
              <a:r>
                <a:rPr lang="zh-CN" altLang="en-US" b="1" dirty="0">
                  <a:solidFill>
                    <a:srgbClr val="FFFF00"/>
                  </a:solidFill>
                  <a:latin typeface="微软雅黑" panose="020B0503020204020204" pitchFamily="34" charset="-122"/>
                  <a:ea typeface="微软雅黑" panose="020B0503020204020204" pitchFamily="34" charset="-122"/>
                </a:rPr>
                <a:t>较规整采坑</a:t>
              </a:r>
              <a:endParaRPr lang="zh-CN" altLang="en-US" b="1" dirty="0">
                <a:solidFill>
                  <a:srgbClr val="FFFF00"/>
                </a:solidFill>
                <a:latin typeface="微软雅黑" panose="020B0503020204020204" pitchFamily="34" charset="-122"/>
                <a:ea typeface="微软雅黑" panose="020B0503020204020204" pitchFamily="34" charset="-122"/>
              </a:endParaRPr>
            </a:p>
          </p:txBody>
        </p:sp>
        <p:sp>
          <p:nvSpPr>
            <p:cNvPr id="51" name="任意多边形: 形状 50"/>
            <p:cNvSpPr/>
            <p:nvPr/>
          </p:nvSpPr>
          <p:spPr bwMode="auto">
            <a:xfrm>
              <a:off x="6563360" y="3769360"/>
              <a:ext cx="5354320" cy="2783840"/>
            </a:xfrm>
            <a:custGeom>
              <a:avLst/>
              <a:gdLst>
                <a:gd name="connsiteX0" fmla="*/ 121920 w 5354320"/>
                <a:gd name="connsiteY0" fmla="*/ 502920 h 2783840"/>
                <a:gd name="connsiteX1" fmla="*/ 1229360 w 5354320"/>
                <a:gd name="connsiteY1" fmla="*/ 513080 h 2783840"/>
                <a:gd name="connsiteX2" fmla="*/ 4236720 w 5354320"/>
                <a:gd name="connsiteY2" fmla="*/ 0 h 2783840"/>
                <a:gd name="connsiteX3" fmla="*/ 5354320 w 5354320"/>
                <a:gd name="connsiteY3" fmla="*/ 2783840 h 2783840"/>
                <a:gd name="connsiteX4" fmla="*/ 1168400 w 5354320"/>
                <a:gd name="connsiteY4" fmla="*/ 2382520 h 2783840"/>
                <a:gd name="connsiteX5" fmla="*/ 264160 w 5354320"/>
                <a:gd name="connsiteY5" fmla="*/ 2397760 h 2783840"/>
                <a:gd name="connsiteX6" fmla="*/ 0 w 5354320"/>
                <a:gd name="connsiteY6" fmla="*/ 1346200 h 2783840"/>
                <a:gd name="connsiteX7" fmla="*/ 5080 w 5354320"/>
                <a:gd name="connsiteY7" fmla="*/ 919480 h 2783840"/>
                <a:gd name="connsiteX8" fmla="*/ 121920 w 5354320"/>
                <a:gd name="connsiteY8" fmla="*/ 502920 h 27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4320" h="2783840">
                  <a:moveTo>
                    <a:pt x="121920" y="502920"/>
                  </a:moveTo>
                  <a:lnTo>
                    <a:pt x="1229360" y="513080"/>
                  </a:lnTo>
                  <a:lnTo>
                    <a:pt x="4236720" y="0"/>
                  </a:lnTo>
                  <a:lnTo>
                    <a:pt x="5354320" y="2783840"/>
                  </a:lnTo>
                  <a:lnTo>
                    <a:pt x="1168400" y="2382520"/>
                  </a:lnTo>
                  <a:lnTo>
                    <a:pt x="264160" y="2397760"/>
                  </a:lnTo>
                  <a:lnTo>
                    <a:pt x="0" y="1346200"/>
                  </a:lnTo>
                  <a:cubicBezTo>
                    <a:pt x="1693" y="1203960"/>
                    <a:pt x="3387" y="1061720"/>
                    <a:pt x="5080" y="919480"/>
                  </a:cubicBezTo>
                  <a:lnTo>
                    <a:pt x="121920" y="502920"/>
                  </a:lnTo>
                  <a:close/>
                </a:path>
              </a:pathLst>
            </a:cu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sp>
        <p:nvSpPr>
          <p:cNvPr id="57" name="箭头: 右 56"/>
          <p:cNvSpPr/>
          <p:nvPr/>
        </p:nvSpPr>
        <p:spPr bwMode="auto">
          <a:xfrm>
            <a:off x="4322871" y="1759249"/>
            <a:ext cx="497842" cy="369332"/>
          </a:xfrm>
          <a:prstGeom prst="rightArrow">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58" name="箭头: 右 57"/>
          <p:cNvSpPr/>
          <p:nvPr/>
        </p:nvSpPr>
        <p:spPr bwMode="auto">
          <a:xfrm rot="897304">
            <a:off x="4428663" y="3379569"/>
            <a:ext cx="1734024" cy="369332"/>
          </a:xfrm>
          <a:prstGeom prst="rightArrow">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最终平面布置总图20210819 Model (1)"/>
          <p:cNvPicPr>
            <a:picLocks noChangeAspect="1"/>
          </p:cNvPicPr>
          <p:nvPr/>
        </p:nvPicPr>
        <p:blipFill>
          <a:blip r:embed="rId1"/>
          <a:stretch>
            <a:fillRect/>
          </a:stretch>
        </p:blipFill>
        <p:spPr>
          <a:xfrm>
            <a:off x="1416050" y="914400"/>
            <a:ext cx="9688195" cy="5772150"/>
          </a:xfrm>
          <a:prstGeom prst="rect">
            <a:avLst/>
          </a:prstGeom>
        </p:spPr>
      </p:pic>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园区配套设施</a:t>
            </a:r>
            <a:endParaRPr lang="zh-CN" altLang="en-US" b="1" dirty="0">
              <a:solidFill>
                <a:srgbClr val="FFFFFF"/>
              </a:solidFill>
              <a:latin typeface="微软雅黑" panose="020B0503020204020204" pitchFamily="34" charset="-122"/>
              <a:ea typeface="微软雅黑" panose="020B0503020204020204" pitchFamily="34" charset="-122"/>
            </a:endParaRPr>
          </a:p>
        </p:txBody>
      </p:sp>
      <p:cxnSp>
        <p:nvCxnSpPr>
          <p:cNvPr id="4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41"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640715" y="2120265"/>
            <a:ext cx="428625" cy="3692525"/>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园区主要交通道路规划建设图</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园区配套设施</a:t>
            </a:r>
            <a:endParaRPr lang="zh-CN" altLang="en-US" b="1" dirty="0">
              <a:solidFill>
                <a:srgbClr val="FFFFFF"/>
              </a:solidFill>
              <a:latin typeface="微软雅黑" panose="020B0503020204020204" pitchFamily="34" charset="-122"/>
              <a:ea typeface="微软雅黑" panose="020B0503020204020204" pitchFamily="34" charset="-122"/>
            </a:endParaRPr>
          </a:p>
        </p:txBody>
      </p:sp>
      <p:grpSp>
        <p:nvGrpSpPr>
          <p:cNvPr id="7" name="组合 9"/>
          <p:cNvGrpSpPr/>
          <p:nvPr/>
        </p:nvGrpSpPr>
        <p:grpSpPr bwMode="auto">
          <a:xfrm>
            <a:off x="563649" y="1207288"/>
            <a:ext cx="11120351" cy="5412707"/>
            <a:chOff x="-1530957" y="-705071"/>
            <a:chExt cx="13015752" cy="6334573"/>
          </a:xfrm>
        </p:grpSpPr>
        <p:pic>
          <p:nvPicPr>
            <p:cNvPr id="8" name="组合 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531" y="-5931"/>
              <a:ext cx="4915267" cy="46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1"/>
            <p:cNvSpPr txBox="1">
              <a:spLocks noChangeArrowheads="1"/>
            </p:cNvSpPr>
            <p:nvPr/>
          </p:nvSpPr>
          <p:spPr bwMode="auto">
            <a:xfrm>
              <a:off x="2427620" y="2103609"/>
              <a:ext cx="1380429" cy="4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供气工程</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0" name="文本框 13"/>
            <p:cNvSpPr txBox="1">
              <a:spLocks noChangeArrowheads="1"/>
            </p:cNvSpPr>
            <p:nvPr/>
          </p:nvSpPr>
          <p:spPr bwMode="auto">
            <a:xfrm>
              <a:off x="5830621" y="1978170"/>
              <a:ext cx="1380430" cy="75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dirty="0">
                  <a:solidFill>
                    <a:srgbClr val="FFFFFF"/>
                  </a:solidFill>
                  <a:latin typeface="微软雅黑" panose="020B0503020204020204" pitchFamily="34" charset="-122"/>
                  <a:ea typeface="微软雅黑" panose="020B0503020204020204" pitchFamily="34" charset="-122"/>
                </a:rPr>
                <a:t> </a:t>
              </a:r>
              <a:r>
                <a:rPr lang="zh-CN" altLang="en-US" dirty="0">
                  <a:solidFill>
                    <a:srgbClr val="FFFFFF"/>
                  </a:solidFill>
                  <a:latin typeface="微软雅黑" panose="020B0503020204020204" pitchFamily="34" charset="-122"/>
                  <a:ea typeface="微软雅黑" panose="020B0503020204020204" pitchFamily="34" charset="-122"/>
                </a:rPr>
                <a:t>电力及电信工程</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1" name="文本框 14"/>
            <p:cNvSpPr txBox="1">
              <a:spLocks noChangeArrowheads="1"/>
            </p:cNvSpPr>
            <p:nvPr/>
          </p:nvSpPr>
          <p:spPr bwMode="auto">
            <a:xfrm>
              <a:off x="4396007" y="353944"/>
              <a:ext cx="971891" cy="108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供水</a:t>
              </a:r>
              <a:endParaRPr lang="en-US" altLang="zh-CN" dirty="0">
                <a:solidFill>
                  <a:schemeClr val="bg1"/>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与</a:t>
              </a:r>
              <a:endParaRPr lang="en-US" altLang="zh-CN" dirty="0">
                <a:solidFill>
                  <a:schemeClr val="bg1"/>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排水</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文本框 15"/>
            <p:cNvSpPr txBox="1">
              <a:spLocks noChangeArrowheads="1"/>
            </p:cNvSpPr>
            <p:nvPr/>
          </p:nvSpPr>
          <p:spPr bwMode="auto">
            <a:xfrm>
              <a:off x="4478425" y="3579161"/>
              <a:ext cx="813917" cy="75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环卫设施</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3" name="文本框 16"/>
            <p:cNvSpPr txBox="1">
              <a:spLocks noChangeArrowheads="1"/>
            </p:cNvSpPr>
            <p:nvPr/>
          </p:nvSpPr>
          <p:spPr bwMode="auto">
            <a:xfrm>
              <a:off x="7105879" y="2928036"/>
              <a:ext cx="4378916" cy="270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rgbClr val="000000"/>
                  </a:solidFill>
                  <a:latin typeface="微软雅黑" panose="020B0503020204020204" pitchFamily="34" charset="-122"/>
                  <a:ea typeface="微软雅黑" panose="020B0503020204020204" pitchFamily="34" charset="-122"/>
                </a:rPr>
                <a:t>环卫设施</a:t>
              </a:r>
              <a:endParaRPr lang="en-US" b="1" dirty="0">
                <a:solidFill>
                  <a:srgbClr val="000000"/>
                </a:solidFill>
                <a:latin typeface="微软雅黑" panose="020B0503020204020204" pitchFamily="34" charset="-122"/>
                <a:ea typeface="微软雅黑" panose="020B0503020204020204" pitchFamily="34" charset="-122"/>
              </a:endParaRPr>
            </a:p>
            <a:p>
              <a:pPr marL="285750" indent="-285750" eaLnBrk="1" hangingPunct="1">
                <a:buFont typeface="Arial" panose="020B0604020202020204" pitchFamily="34" charset="0"/>
                <a:buChar char="•"/>
              </a:pP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生活垃圾产生量预测</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eaLnBrk="1" hangingPunct="1">
                <a:buFont typeface="Arial" panose="020B0604020202020204" pitchFamily="34" charset="0"/>
                <a:buChar char="•"/>
              </a:pP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园内设</a:t>
              </a: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环卫管理站及垃圾转运站</a:t>
              </a:r>
              <a:r>
                <a:rPr lang="zh-CN" altLang="en-US"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eaLnBrk="1" hangingPunct="1">
                <a:buFont typeface="Arial" panose="020B0604020202020204" pitchFamily="34" charset="0"/>
                <a:buChar char="•"/>
              </a:pP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在道路两侧以及各类公共设施、厂区内广场、停车场等的出入口附近应设置废物箱</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eaLnBrk="1" hangingPunct="1">
                <a:buFont typeface="Arial" panose="020B0604020202020204" pitchFamily="34" charset="0"/>
                <a:buChar char="•"/>
              </a:pP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园区内设公共厕所，按二类水冲式建设。</a:t>
              </a:r>
              <a:endPar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7"/>
            <p:cNvSpPr txBox="1">
              <a:spLocks noChangeArrowheads="1"/>
            </p:cNvSpPr>
            <p:nvPr/>
          </p:nvSpPr>
          <p:spPr bwMode="auto">
            <a:xfrm>
              <a:off x="-1472904" y="3006517"/>
              <a:ext cx="3987086" cy="140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rgbClr val="000000"/>
                  </a:solidFill>
                  <a:latin typeface="微软雅黑" panose="020B0503020204020204" pitchFamily="34" charset="-122"/>
                  <a:ea typeface="微软雅黑" panose="020B0503020204020204" pitchFamily="34" charset="-122"/>
                </a:rPr>
                <a:t>供气工程</a:t>
              </a:r>
              <a:endParaRPr lang="en-US" altLang="zh-CN" b="1" dirty="0">
                <a:solidFill>
                  <a:srgbClr val="000000"/>
                </a:solidFill>
                <a:latin typeface="微软雅黑" panose="020B0503020204020204" pitchFamily="34" charset="-122"/>
                <a:ea typeface="微软雅黑" panose="020B0503020204020204" pitchFamily="34" charset="-122"/>
              </a:endParaRPr>
            </a:p>
            <a:p>
              <a:pPr marL="285750" indent="-285750" eaLnBrk="1" hangingPunct="1">
                <a:buFont typeface="Arial" panose="020B0604020202020204" pitchFamily="34" charset="0"/>
                <a:buChar char="•"/>
              </a:pPr>
              <a:r>
                <a:rPr lang="zh-CN" altLang="en-US" dirty="0">
                  <a:solidFill>
                    <a:srgbClr val="000000"/>
                  </a:solidFill>
                  <a:latin typeface="微软雅黑" panose="020B0503020204020204" pitchFamily="34" charset="-122"/>
                  <a:ea typeface="微软雅黑" panose="020B0503020204020204" pitchFamily="34" charset="-122"/>
                </a:rPr>
                <a:t>按照总体规划燃气工程规划，园区接陆溪镇天然气主管道，供园区使用。</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5" name="文本框 18"/>
            <p:cNvSpPr txBox="1">
              <a:spLocks noChangeArrowheads="1"/>
            </p:cNvSpPr>
            <p:nvPr/>
          </p:nvSpPr>
          <p:spPr bwMode="auto">
            <a:xfrm>
              <a:off x="7055467" y="-705071"/>
              <a:ext cx="4364194" cy="237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rgbClr val="000000"/>
                  </a:solidFill>
                  <a:latin typeface="微软雅黑" panose="020B0503020204020204" pitchFamily="34" charset="-122"/>
                  <a:ea typeface="微软雅黑" panose="020B0503020204020204" pitchFamily="34" charset="-122"/>
                </a:rPr>
                <a:t>电力及电信工程</a:t>
              </a:r>
              <a:endParaRPr lang="en-US" altLang="zh-CN" b="1" dirty="0">
                <a:solidFill>
                  <a:srgbClr val="000000"/>
                </a:solidFill>
                <a:latin typeface="微软雅黑" panose="020B0503020204020204" pitchFamily="34" charset="-122"/>
                <a:ea typeface="微软雅黑" panose="020B0503020204020204" pitchFamily="34" charset="-122"/>
              </a:endParaRPr>
            </a:p>
            <a:p>
              <a:pPr marL="285750" indent="-285750" eaLnBrk="1" hangingPunct="1">
                <a:buFont typeface="Arial" panose="020B0604020202020204" pitchFamily="34" charset="0"/>
                <a:buChar char="•"/>
              </a:pP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园区电源取至陆溪镇供电站</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eaLnBrk="1" hangingPunct="1">
                <a:buFont typeface="Arial" panose="020B0604020202020204" pitchFamily="34" charset="0"/>
                <a:buChar char="•"/>
              </a:pP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电信传输网以地下管道为骨干通道，主干线路采用光环网结构，利用光交接箱为分支接入组成网络，由各光交接箱引出各用户节点。</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16" name="文本框 19"/>
            <p:cNvSpPr txBox="1">
              <a:spLocks noChangeArrowheads="1"/>
            </p:cNvSpPr>
            <p:nvPr/>
          </p:nvSpPr>
          <p:spPr bwMode="auto">
            <a:xfrm>
              <a:off x="-1530957" y="-646340"/>
              <a:ext cx="4065901" cy="237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供水与排水</a:t>
              </a:r>
              <a:endParaRPr lang="en-US" altLang="zh-CN"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eaLnBrk="1" hangingPunct="1">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嘉鱼新材料科技产业园未来园区用水量为</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0.14-0.224</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a:t>
              </a:r>
              <a:r>
                <a:rPr lang="en-US" altLang="zh-CN" baseline="30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eaLnBrk="1" hangingPunct="1">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生活用水取自陆溪镇水厂，生产用水取至矿区北侧浏家湖；</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eaLnBrk="1" hangingPunct="1">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生活废水处理至排水管网，生产废水污水处理再循环利用。</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文本框 20"/>
            <p:cNvSpPr txBox="1">
              <a:spLocks noChangeArrowheads="1"/>
            </p:cNvSpPr>
            <p:nvPr/>
          </p:nvSpPr>
          <p:spPr bwMode="auto">
            <a:xfrm>
              <a:off x="2818253" y="3309461"/>
              <a:ext cx="8139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dirty="0">
                  <a:solidFill>
                    <a:srgbClr val="01AFEF"/>
                  </a:solidFill>
                  <a:latin typeface="微软雅黑" panose="020B0503020204020204" pitchFamily="34" charset="-122"/>
                  <a:ea typeface="微软雅黑" panose="020B0503020204020204" pitchFamily="34" charset="-122"/>
                </a:rPr>
                <a:t>03</a:t>
              </a:r>
              <a:endParaRPr lang="zh-CN" altLang="en-US" sz="3200" dirty="0">
                <a:solidFill>
                  <a:srgbClr val="01AFEF"/>
                </a:solidFill>
                <a:latin typeface="微软雅黑" panose="020B0503020204020204" pitchFamily="34" charset="-122"/>
                <a:ea typeface="微软雅黑" panose="020B0503020204020204" pitchFamily="34" charset="-122"/>
              </a:endParaRPr>
            </a:p>
          </p:txBody>
        </p:sp>
        <p:sp>
          <p:nvSpPr>
            <p:cNvPr id="18" name="文本框 21"/>
            <p:cNvSpPr txBox="1">
              <a:spLocks noChangeArrowheads="1"/>
            </p:cNvSpPr>
            <p:nvPr/>
          </p:nvSpPr>
          <p:spPr bwMode="auto">
            <a:xfrm>
              <a:off x="6078158" y="643872"/>
              <a:ext cx="8139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3200" dirty="0">
                  <a:solidFill>
                    <a:srgbClr val="01AFEF"/>
                  </a:solidFill>
                  <a:latin typeface="微软雅黑" panose="020B0503020204020204" pitchFamily="34" charset="-122"/>
                  <a:ea typeface="微软雅黑" panose="020B0503020204020204" pitchFamily="34" charset="-122"/>
                </a:rPr>
                <a:t>02</a:t>
              </a:r>
              <a:endParaRPr lang="zh-CN" altLang="en-US" sz="3200" dirty="0">
                <a:solidFill>
                  <a:srgbClr val="01AFEF"/>
                </a:solidFill>
                <a:latin typeface="微软雅黑" panose="020B0503020204020204" pitchFamily="34" charset="-122"/>
                <a:ea typeface="微软雅黑" panose="020B0503020204020204" pitchFamily="34" charset="-122"/>
              </a:endParaRPr>
            </a:p>
          </p:txBody>
        </p:sp>
        <p:sp>
          <p:nvSpPr>
            <p:cNvPr id="19" name="文本框 22"/>
            <p:cNvSpPr txBox="1">
              <a:spLocks noChangeArrowheads="1"/>
            </p:cNvSpPr>
            <p:nvPr/>
          </p:nvSpPr>
          <p:spPr bwMode="auto">
            <a:xfrm>
              <a:off x="2918753" y="595073"/>
              <a:ext cx="8139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dirty="0">
                  <a:solidFill>
                    <a:srgbClr val="01AFEF"/>
                  </a:solidFill>
                  <a:latin typeface="微软雅黑" panose="020B0503020204020204" pitchFamily="34" charset="-122"/>
                  <a:ea typeface="微软雅黑" panose="020B0503020204020204" pitchFamily="34" charset="-122"/>
                </a:rPr>
                <a:t>01</a:t>
              </a:r>
              <a:endParaRPr lang="zh-CN" altLang="en-US" sz="3200" dirty="0">
                <a:solidFill>
                  <a:srgbClr val="01AFEF"/>
                </a:solidFill>
                <a:latin typeface="微软雅黑" panose="020B0503020204020204" pitchFamily="34" charset="-122"/>
                <a:ea typeface="微软雅黑" panose="020B0503020204020204" pitchFamily="34" charset="-122"/>
              </a:endParaRPr>
            </a:p>
          </p:txBody>
        </p:sp>
        <p:sp>
          <p:nvSpPr>
            <p:cNvPr id="20" name="文本框 23"/>
            <p:cNvSpPr txBox="1">
              <a:spLocks noChangeArrowheads="1"/>
            </p:cNvSpPr>
            <p:nvPr/>
          </p:nvSpPr>
          <p:spPr bwMode="auto">
            <a:xfrm>
              <a:off x="5958838" y="3433721"/>
              <a:ext cx="8139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3200" dirty="0">
                  <a:solidFill>
                    <a:srgbClr val="01AFEF"/>
                  </a:solidFill>
                  <a:latin typeface="微软雅黑" panose="020B0503020204020204" pitchFamily="34" charset="-122"/>
                  <a:ea typeface="微软雅黑" panose="020B0503020204020204" pitchFamily="34" charset="-122"/>
                </a:rPr>
                <a:t>04</a:t>
              </a:r>
              <a:endParaRPr lang="zh-CN" altLang="en-US" sz="3200" dirty="0">
                <a:solidFill>
                  <a:srgbClr val="01AFEF"/>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经营管理规划</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377136" y="2119927"/>
            <a:ext cx="2712720" cy="369332"/>
          </a:xfrm>
          <a:prstGeom prst="rect">
            <a:avLst/>
          </a:prstGeom>
          <a:noFill/>
        </p:spPr>
        <p:txBody>
          <a:bodyPr wrap="square">
            <a:spAutoFit/>
          </a:bodyPr>
          <a:lstStyle/>
          <a:p>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注册资本金</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100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万以下）</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4" name="组合 23"/>
          <p:cNvGrpSpPr/>
          <p:nvPr/>
        </p:nvGrpSpPr>
        <p:grpSpPr>
          <a:xfrm>
            <a:off x="1227485" y="1690628"/>
            <a:ext cx="9737030" cy="2477968"/>
            <a:chOff x="605830" y="1636832"/>
            <a:chExt cx="9737030" cy="2477968"/>
          </a:xfrm>
        </p:grpSpPr>
        <p:sp>
          <p:nvSpPr>
            <p:cNvPr id="6" name="圆角矩形 42"/>
            <p:cNvSpPr>
              <a:spLocks noChangeArrowheads="1"/>
            </p:cNvSpPr>
            <p:nvPr/>
          </p:nvSpPr>
          <p:spPr bwMode="auto">
            <a:xfrm>
              <a:off x="3388995" y="1636832"/>
              <a:ext cx="4063365" cy="495300"/>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en-US" altLang="zh-CN" b="1" dirty="0">
                  <a:solidFill>
                    <a:srgbClr val="FFFFFF"/>
                  </a:solidFill>
                  <a:latin typeface="微软雅黑" panose="020B0503020204020204" pitchFamily="34" charset="-122"/>
                  <a:ea typeface="微软雅黑" panose="020B0503020204020204" pitchFamily="34" charset="-122"/>
                </a:rPr>
                <a:t> </a:t>
              </a:r>
              <a:r>
                <a:rPr lang="zh-CN" altLang="en-US" b="1" dirty="0">
                  <a:solidFill>
                    <a:srgbClr val="FFFFFF"/>
                  </a:solidFill>
                  <a:latin typeface="微软雅黑" panose="020B0503020204020204" pitchFamily="34" charset="-122"/>
                  <a:ea typeface="微软雅黑" panose="020B0503020204020204" pitchFamily="34" charset="-122"/>
                </a:rPr>
                <a:t>嘉鱼新材料科技产业园管理有限公司</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9" name="圆角矩形 42"/>
            <p:cNvSpPr>
              <a:spLocks noChangeArrowheads="1"/>
            </p:cNvSpPr>
            <p:nvPr/>
          </p:nvSpPr>
          <p:spPr bwMode="auto">
            <a:xfrm>
              <a:off x="605830" y="3349864"/>
              <a:ext cx="2117090" cy="764936"/>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蛇屋山金矿</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10" name="圆角矩形 42"/>
            <p:cNvSpPr>
              <a:spLocks noChangeArrowheads="1"/>
            </p:cNvSpPr>
            <p:nvPr/>
          </p:nvSpPr>
          <p:spPr bwMode="auto">
            <a:xfrm>
              <a:off x="3145810" y="3349864"/>
              <a:ext cx="2117090" cy="764936"/>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湖北省金石黄金公司下属公司</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11" name="圆角矩形 42"/>
            <p:cNvSpPr>
              <a:spLocks noChangeArrowheads="1"/>
            </p:cNvSpPr>
            <p:nvPr/>
          </p:nvSpPr>
          <p:spPr bwMode="auto">
            <a:xfrm>
              <a:off x="5685790" y="3349864"/>
              <a:ext cx="2117090" cy="764936"/>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湖北省地质四队下属企业</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12" name="圆角矩形 42"/>
            <p:cNvSpPr>
              <a:spLocks noChangeArrowheads="1"/>
            </p:cNvSpPr>
            <p:nvPr/>
          </p:nvSpPr>
          <p:spPr bwMode="auto">
            <a:xfrm>
              <a:off x="8225770" y="3349864"/>
              <a:ext cx="2117090" cy="764936"/>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en-US" altLang="zh-CN" b="1" dirty="0">
                  <a:solidFill>
                    <a:srgbClr val="FFFFFF"/>
                  </a:solidFill>
                  <a:latin typeface="微软雅黑" panose="020B0503020204020204" pitchFamily="34" charset="-122"/>
                  <a:ea typeface="微软雅黑" panose="020B0503020204020204" pitchFamily="34" charset="-122"/>
                </a:rPr>
                <a:t>……</a:t>
              </a:r>
              <a:endParaRPr lang="zh-CN" altLang="en-US" b="1" dirty="0">
                <a:solidFill>
                  <a:srgbClr val="FFFFFF"/>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bwMode="auto">
            <a:xfrm>
              <a:off x="1664375" y="2743200"/>
              <a:ext cx="761994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接连接符 6"/>
            <p:cNvCxnSpPr>
              <a:stCxn id="9" idx="0"/>
            </p:cNvCxnSpPr>
            <p:nvPr/>
          </p:nvCxnSpPr>
          <p:spPr bwMode="auto">
            <a:xfrm flipV="1">
              <a:off x="1664375" y="2743200"/>
              <a:ext cx="0" cy="606664"/>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接连接符 13"/>
            <p:cNvCxnSpPr>
              <a:stCxn id="12" idx="0"/>
            </p:cNvCxnSpPr>
            <p:nvPr/>
          </p:nvCxnSpPr>
          <p:spPr bwMode="auto">
            <a:xfrm flipV="1">
              <a:off x="9284315" y="2743200"/>
              <a:ext cx="0" cy="606664"/>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连接符 18"/>
            <p:cNvCxnSpPr>
              <a:stCxn id="6" idx="2"/>
            </p:cNvCxnSpPr>
            <p:nvPr/>
          </p:nvCxnSpPr>
          <p:spPr bwMode="auto">
            <a:xfrm flipH="1">
              <a:off x="5420677" y="2132132"/>
              <a:ext cx="1" cy="611067"/>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连接符 20"/>
            <p:cNvCxnSpPr>
              <a:stCxn id="10" idx="0"/>
            </p:cNvCxnSpPr>
            <p:nvPr/>
          </p:nvCxnSpPr>
          <p:spPr bwMode="auto">
            <a:xfrm flipV="1">
              <a:off x="4204355" y="2740999"/>
              <a:ext cx="0" cy="60886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连接符 22"/>
            <p:cNvCxnSpPr>
              <a:stCxn id="11" idx="0"/>
            </p:cNvCxnSpPr>
            <p:nvPr/>
          </p:nvCxnSpPr>
          <p:spPr bwMode="auto">
            <a:xfrm flipV="1">
              <a:off x="6744335" y="2743199"/>
              <a:ext cx="0" cy="60666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 name="文本框 30"/>
          <p:cNvSpPr txBox="1"/>
          <p:nvPr/>
        </p:nvSpPr>
        <p:spPr>
          <a:xfrm>
            <a:off x="3853171" y="1288245"/>
            <a:ext cx="4378322" cy="369332"/>
          </a:xfrm>
          <a:prstGeom prst="rect">
            <a:avLst/>
          </a:prstGeom>
          <a:noFill/>
        </p:spPr>
        <p:txBody>
          <a:bodyPr wrap="square">
            <a:spAutoFit/>
          </a:bodyPr>
          <a:lstStyle/>
          <a:p>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嘉鱼县城投公司绝对控股（占比</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50%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以上）</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847724" y="4371854"/>
            <a:ext cx="10521315" cy="2120902"/>
          </a:xfrm>
          <a:prstGeom prst="rect">
            <a:avLst/>
          </a:prstGeom>
          <a:noFill/>
        </p:spPr>
        <p:txBody>
          <a:bodyPr wrap="square">
            <a:spAutoFit/>
          </a:bodyPr>
          <a:lstStyle/>
          <a:p>
            <a:pPr>
              <a:lnSpc>
                <a:spcPct val="150000"/>
              </a:lnSpc>
            </a:pP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公司主要职能</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u"/>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是通过市场，透过城投公司发挥政府在园区规划建设中的领导协调、政策制定、园区基础设施建设、招商引资等方面的作用，使园区规划建设沿着正确健康的轨道发展。</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公司</a:t>
            </a:r>
            <a:r>
              <a:rPr lang="zh-CN" altLang="en-US" sz="1800" b="1" kern="100" dirty="0">
                <a:effectLst/>
                <a:latin typeface="微软雅黑" panose="020B0503020204020204" pitchFamily="34" charset="-122"/>
                <a:ea typeface="微软雅黑" panose="020B0503020204020204" pitchFamily="34" charset="-122"/>
                <a:cs typeface="Times New Roman" panose="02020603050405020304" pitchFamily="18" charset="0"/>
              </a:rPr>
              <a:t>运营方式</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u"/>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通过向园区内企业提取管理费等方式运营；园区内的企业独立经营，自负盈亏；</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四、园区环境保护</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6" name="Freeform 282"/>
          <p:cNvSpPr/>
          <p:nvPr/>
        </p:nvSpPr>
        <p:spPr bwMode="auto">
          <a:xfrm>
            <a:off x="269875" y="289580"/>
            <a:ext cx="498475" cy="452438"/>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2147483647 h 79"/>
              <a:gd name="T16" fmla="*/ 2147483647 w 87"/>
              <a:gd name="T17" fmla="*/ 2147483647 h 79"/>
              <a:gd name="T18" fmla="*/ 2147483647 w 87"/>
              <a:gd name="T19" fmla="*/ 0 h 79"/>
              <a:gd name="T20" fmla="*/ 2147483647 w 87"/>
              <a:gd name="T21" fmla="*/ 0 h 79"/>
              <a:gd name="T22" fmla="*/ 2147483647 w 87"/>
              <a:gd name="T23" fmla="*/ 2147483647 h 79"/>
              <a:gd name="T24" fmla="*/ 2147483647 w 87"/>
              <a:gd name="T25" fmla="*/ 2147483647 h 79"/>
              <a:gd name="T26" fmla="*/ 2147483647 w 87"/>
              <a:gd name="T27" fmla="*/ 2147483647 h 79"/>
              <a:gd name="T28" fmla="*/ 2147483647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0 w 87"/>
              <a:gd name="T41" fmla="*/ 2147483647 h 79"/>
              <a:gd name="T42" fmla="*/ 0 w 87"/>
              <a:gd name="T43" fmla="*/ 2147483647 h 79"/>
              <a:gd name="T44" fmla="*/ 2147483647 w 87"/>
              <a:gd name="T45" fmla="*/ 2147483647 h 79"/>
              <a:gd name="T46" fmla="*/ 2147483647 w 87"/>
              <a:gd name="T47" fmla="*/ 2147483647 h 79"/>
              <a:gd name="T48" fmla="*/ 2147483647 w 87"/>
              <a:gd name="T49" fmla="*/ 2147483647 h 79"/>
              <a:gd name="T50" fmla="*/ 2147483647 w 87"/>
              <a:gd name="T51" fmla="*/ 2147483647 h 79"/>
              <a:gd name="T52" fmla="*/ 2147483647 w 87"/>
              <a:gd name="T53" fmla="*/ 2147483647 h 79"/>
              <a:gd name="T54" fmla="*/ 2147483647 w 87"/>
              <a:gd name="T55" fmla="*/ 2147483647 h 79"/>
              <a:gd name="T56" fmla="*/ 2147483647 w 87"/>
              <a:gd name="T57" fmla="*/ 2147483647 h 79"/>
              <a:gd name="T58" fmla="*/ 2147483647 w 87"/>
              <a:gd name="T59" fmla="*/ 2147483647 h 79"/>
              <a:gd name="T60" fmla="*/ 2147483647 w 87"/>
              <a:gd name="T61" fmla="*/ 2147483647 h 79"/>
              <a:gd name="T62" fmla="*/ 2147483647 w 87"/>
              <a:gd name="T63" fmla="*/ 2147483647 h 79"/>
              <a:gd name="T64" fmla="*/ 2147483647 w 87"/>
              <a:gd name="T65" fmla="*/ 2147483647 h 79"/>
              <a:gd name="T66" fmla="*/ 2147483647 w 87"/>
              <a:gd name="T67" fmla="*/ 2147483647 h 79"/>
              <a:gd name="T68" fmla="*/ 2147483647 w 87"/>
              <a:gd name="T69" fmla="*/ 2147483647 h 79"/>
              <a:gd name="T70" fmla="*/ 2147483647 w 87"/>
              <a:gd name="T71" fmla="*/ 2147483647 h 79"/>
              <a:gd name="T72" fmla="*/ 2147483647 w 87"/>
              <a:gd name="T73" fmla="*/ 2147483647 h 79"/>
              <a:gd name="T74" fmla="*/ 2147483647 w 87"/>
              <a:gd name="T75" fmla="*/ 2147483647 h 79"/>
              <a:gd name="T76" fmla="*/ 2147483647 w 87"/>
              <a:gd name="T77" fmla="*/ 2147483647 h 79"/>
              <a:gd name="T78" fmla="*/ 2147483647 w 87"/>
              <a:gd name="T79" fmla="*/ 2147483647 h 79"/>
              <a:gd name="T80" fmla="*/ 2147483647 w 87"/>
              <a:gd name="T81" fmla="*/ 2147483647 h 79"/>
              <a:gd name="T82" fmla="*/ 2147483647 w 87"/>
              <a:gd name="T83" fmla="*/ 2147483647 h 79"/>
              <a:gd name="T84" fmla="*/ 2147483647 w 87"/>
              <a:gd name="T85" fmla="*/ 2147483647 h 79"/>
              <a:gd name="T86" fmla="*/ 2147483647 w 87"/>
              <a:gd name="T87" fmla="*/ 2147483647 h 79"/>
              <a:gd name="T88" fmla="*/ 2147483647 w 87"/>
              <a:gd name="T89" fmla="*/ 2147483647 h 79"/>
              <a:gd name="T90" fmla="*/ 2147483647 w 87"/>
              <a:gd name="T91" fmla="*/ 2147483647 h 79"/>
              <a:gd name="T92" fmla="*/ 2147483647 w 87"/>
              <a:gd name="T93" fmla="*/ 2147483647 h 79"/>
              <a:gd name="T94" fmla="*/ 2147483647 w 87"/>
              <a:gd name="T95" fmla="*/ 2147483647 h 79"/>
              <a:gd name="T96" fmla="*/ 2147483647 w 87"/>
              <a:gd name="T97" fmla="*/ 2147483647 h 79"/>
              <a:gd name="T98" fmla="*/ 2147483647 w 87"/>
              <a:gd name="T99" fmla="*/ 2147483647 h 79"/>
              <a:gd name="T100" fmla="*/ 2147483647 w 87"/>
              <a:gd name="T101" fmla="*/ 2147483647 h 79"/>
              <a:gd name="T102" fmla="*/ 2147483647 w 87"/>
              <a:gd name="T103" fmla="*/ 2147483647 h 79"/>
              <a:gd name="T104" fmla="*/ 2147483647 w 87"/>
              <a:gd name="T105" fmla="*/ 2147483647 h 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7" h="79">
                <a:moveTo>
                  <a:pt x="85" y="56"/>
                </a:moveTo>
                <a:cubicBezTo>
                  <a:pt x="76" y="56"/>
                  <a:pt x="76" y="56"/>
                  <a:pt x="76" y="56"/>
                </a:cubicBezTo>
                <a:cubicBezTo>
                  <a:pt x="76" y="45"/>
                  <a:pt x="76" y="45"/>
                  <a:pt x="76" y="45"/>
                </a:cubicBezTo>
                <a:cubicBezTo>
                  <a:pt x="76" y="42"/>
                  <a:pt x="74" y="40"/>
                  <a:pt x="72" y="40"/>
                </a:cubicBezTo>
                <a:cubicBezTo>
                  <a:pt x="45" y="40"/>
                  <a:pt x="45" y="40"/>
                  <a:pt x="45" y="40"/>
                </a:cubicBezTo>
                <a:cubicBezTo>
                  <a:pt x="45" y="23"/>
                  <a:pt x="45" y="23"/>
                  <a:pt x="45" y="23"/>
                </a:cubicBezTo>
                <a:cubicBezTo>
                  <a:pt x="54" y="23"/>
                  <a:pt x="54" y="23"/>
                  <a:pt x="54" y="23"/>
                </a:cubicBezTo>
                <a:cubicBezTo>
                  <a:pt x="55" y="23"/>
                  <a:pt x="56" y="22"/>
                  <a:pt x="56" y="21"/>
                </a:cubicBezTo>
                <a:cubicBezTo>
                  <a:pt x="56" y="2"/>
                  <a:pt x="56" y="2"/>
                  <a:pt x="56" y="2"/>
                </a:cubicBezTo>
                <a:cubicBezTo>
                  <a:pt x="56" y="1"/>
                  <a:pt x="55" y="0"/>
                  <a:pt x="54" y="0"/>
                </a:cubicBezTo>
                <a:cubicBezTo>
                  <a:pt x="34" y="0"/>
                  <a:pt x="34" y="0"/>
                  <a:pt x="34" y="0"/>
                </a:cubicBezTo>
                <a:cubicBezTo>
                  <a:pt x="32" y="0"/>
                  <a:pt x="32" y="1"/>
                  <a:pt x="32" y="2"/>
                </a:cubicBezTo>
                <a:cubicBezTo>
                  <a:pt x="32" y="21"/>
                  <a:pt x="32" y="21"/>
                  <a:pt x="32" y="21"/>
                </a:cubicBezTo>
                <a:cubicBezTo>
                  <a:pt x="32" y="22"/>
                  <a:pt x="32" y="23"/>
                  <a:pt x="34" y="23"/>
                </a:cubicBezTo>
                <a:cubicBezTo>
                  <a:pt x="43" y="23"/>
                  <a:pt x="43" y="23"/>
                  <a:pt x="43" y="23"/>
                </a:cubicBezTo>
                <a:cubicBezTo>
                  <a:pt x="43" y="40"/>
                  <a:pt x="43" y="40"/>
                  <a:pt x="43" y="40"/>
                </a:cubicBezTo>
                <a:cubicBezTo>
                  <a:pt x="16" y="40"/>
                  <a:pt x="16" y="40"/>
                  <a:pt x="16" y="40"/>
                </a:cubicBezTo>
                <a:cubicBezTo>
                  <a:pt x="14" y="40"/>
                  <a:pt x="11" y="42"/>
                  <a:pt x="11" y="45"/>
                </a:cubicBezTo>
                <a:cubicBezTo>
                  <a:pt x="11" y="56"/>
                  <a:pt x="11" y="56"/>
                  <a:pt x="11" y="56"/>
                </a:cubicBezTo>
                <a:cubicBezTo>
                  <a:pt x="2" y="56"/>
                  <a:pt x="2" y="56"/>
                  <a:pt x="2" y="56"/>
                </a:cubicBezTo>
                <a:cubicBezTo>
                  <a:pt x="1" y="56"/>
                  <a:pt x="0" y="57"/>
                  <a:pt x="0" y="58"/>
                </a:cubicBezTo>
                <a:cubicBezTo>
                  <a:pt x="0" y="77"/>
                  <a:pt x="0" y="77"/>
                  <a:pt x="0" y="77"/>
                </a:cubicBezTo>
                <a:cubicBezTo>
                  <a:pt x="0" y="78"/>
                  <a:pt x="1" y="79"/>
                  <a:pt x="2" y="79"/>
                </a:cubicBezTo>
                <a:cubicBezTo>
                  <a:pt x="23" y="79"/>
                  <a:pt x="23" y="79"/>
                  <a:pt x="23" y="79"/>
                </a:cubicBezTo>
                <a:cubicBezTo>
                  <a:pt x="24" y="79"/>
                  <a:pt x="25" y="78"/>
                  <a:pt x="25" y="77"/>
                </a:cubicBezTo>
                <a:cubicBezTo>
                  <a:pt x="25" y="58"/>
                  <a:pt x="25" y="58"/>
                  <a:pt x="25" y="58"/>
                </a:cubicBezTo>
                <a:cubicBezTo>
                  <a:pt x="25" y="57"/>
                  <a:pt x="24" y="56"/>
                  <a:pt x="23" y="56"/>
                </a:cubicBezTo>
                <a:cubicBezTo>
                  <a:pt x="14" y="56"/>
                  <a:pt x="14" y="56"/>
                  <a:pt x="14" y="56"/>
                </a:cubicBezTo>
                <a:cubicBezTo>
                  <a:pt x="14" y="45"/>
                  <a:pt x="14" y="45"/>
                  <a:pt x="14" y="45"/>
                </a:cubicBezTo>
                <a:cubicBezTo>
                  <a:pt x="14" y="43"/>
                  <a:pt x="15" y="42"/>
                  <a:pt x="16" y="42"/>
                </a:cubicBezTo>
                <a:cubicBezTo>
                  <a:pt x="43" y="42"/>
                  <a:pt x="43" y="42"/>
                  <a:pt x="43" y="42"/>
                </a:cubicBezTo>
                <a:cubicBezTo>
                  <a:pt x="43" y="56"/>
                  <a:pt x="43" y="56"/>
                  <a:pt x="43" y="56"/>
                </a:cubicBezTo>
                <a:cubicBezTo>
                  <a:pt x="34" y="56"/>
                  <a:pt x="34" y="56"/>
                  <a:pt x="34" y="56"/>
                </a:cubicBezTo>
                <a:cubicBezTo>
                  <a:pt x="32" y="56"/>
                  <a:pt x="32" y="57"/>
                  <a:pt x="32" y="58"/>
                </a:cubicBezTo>
                <a:cubicBezTo>
                  <a:pt x="32" y="77"/>
                  <a:pt x="32" y="77"/>
                  <a:pt x="32" y="77"/>
                </a:cubicBezTo>
                <a:cubicBezTo>
                  <a:pt x="32" y="78"/>
                  <a:pt x="32" y="79"/>
                  <a:pt x="34" y="79"/>
                </a:cubicBezTo>
                <a:cubicBezTo>
                  <a:pt x="54" y="79"/>
                  <a:pt x="54" y="79"/>
                  <a:pt x="54" y="79"/>
                </a:cubicBezTo>
                <a:cubicBezTo>
                  <a:pt x="55" y="79"/>
                  <a:pt x="56" y="78"/>
                  <a:pt x="56" y="77"/>
                </a:cubicBezTo>
                <a:cubicBezTo>
                  <a:pt x="56" y="58"/>
                  <a:pt x="56" y="58"/>
                  <a:pt x="56" y="58"/>
                </a:cubicBezTo>
                <a:cubicBezTo>
                  <a:pt x="56" y="57"/>
                  <a:pt x="55" y="56"/>
                  <a:pt x="54" y="56"/>
                </a:cubicBezTo>
                <a:cubicBezTo>
                  <a:pt x="45" y="56"/>
                  <a:pt x="45" y="56"/>
                  <a:pt x="45" y="56"/>
                </a:cubicBezTo>
                <a:cubicBezTo>
                  <a:pt x="45" y="42"/>
                  <a:pt x="45" y="42"/>
                  <a:pt x="45" y="42"/>
                </a:cubicBezTo>
                <a:cubicBezTo>
                  <a:pt x="72" y="42"/>
                  <a:pt x="72" y="42"/>
                  <a:pt x="72" y="42"/>
                </a:cubicBezTo>
                <a:cubicBezTo>
                  <a:pt x="73" y="42"/>
                  <a:pt x="74" y="43"/>
                  <a:pt x="74" y="45"/>
                </a:cubicBezTo>
                <a:cubicBezTo>
                  <a:pt x="74" y="56"/>
                  <a:pt x="74" y="56"/>
                  <a:pt x="74" y="56"/>
                </a:cubicBezTo>
                <a:cubicBezTo>
                  <a:pt x="65" y="56"/>
                  <a:pt x="65" y="56"/>
                  <a:pt x="65" y="56"/>
                </a:cubicBezTo>
                <a:cubicBezTo>
                  <a:pt x="64" y="56"/>
                  <a:pt x="63" y="57"/>
                  <a:pt x="63" y="58"/>
                </a:cubicBezTo>
                <a:cubicBezTo>
                  <a:pt x="63" y="77"/>
                  <a:pt x="63" y="77"/>
                  <a:pt x="63" y="77"/>
                </a:cubicBezTo>
                <a:cubicBezTo>
                  <a:pt x="63" y="78"/>
                  <a:pt x="64" y="79"/>
                  <a:pt x="65" y="79"/>
                </a:cubicBezTo>
                <a:cubicBezTo>
                  <a:pt x="85" y="79"/>
                  <a:pt x="85" y="79"/>
                  <a:pt x="85" y="79"/>
                </a:cubicBezTo>
                <a:cubicBezTo>
                  <a:pt x="87" y="79"/>
                  <a:pt x="87" y="78"/>
                  <a:pt x="87" y="77"/>
                </a:cubicBezTo>
                <a:cubicBezTo>
                  <a:pt x="87" y="58"/>
                  <a:pt x="87" y="58"/>
                  <a:pt x="87" y="58"/>
                </a:cubicBezTo>
                <a:cubicBezTo>
                  <a:pt x="87" y="57"/>
                  <a:pt x="87" y="56"/>
                  <a:pt x="85" y="56"/>
                </a:cubicBezTo>
                <a:close/>
              </a:path>
            </a:pathLst>
          </a:custGeom>
          <a:solidFill>
            <a:srgbClr val="0C86B6"/>
          </a:solidFill>
          <a:ln>
            <a:solidFill>
              <a:srgbClr val="0C86B6"/>
            </a:solidFill>
          </a:ln>
        </p:spPr>
        <p:txBody>
          <a:bodyPr/>
          <a:lstStyle/>
          <a:p>
            <a:endParaRPr lang="zh-CN" altLang="en-US"/>
          </a:p>
        </p:txBody>
      </p:sp>
      <p:grpSp>
        <p:nvGrpSpPr>
          <p:cNvPr id="5" name="组合 4"/>
          <p:cNvGrpSpPr/>
          <p:nvPr/>
        </p:nvGrpSpPr>
        <p:grpSpPr>
          <a:xfrm>
            <a:off x="4431005" y="2515588"/>
            <a:ext cx="1708071" cy="1359872"/>
            <a:chOff x="4140563" y="4064129"/>
            <a:chExt cx="1941751" cy="1650167"/>
          </a:xfrm>
        </p:grpSpPr>
        <p:sp>
          <p:nvSpPr>
            <p:cNvPr id="8" name="六边形 76"/>
            <p:cNvSpPr>
              <a:spLocks noChangeArrowheads="1"/>
            </p:cNvSpPr>
            <p:nvPr/>
          </p:nvSpPr>
          <p:spPr bwMode="auto">
            <a:xfrm>
              <a:off x="4140563" y="4064129"/>
              <a:ext cx="1941751" cy="1650167"/>
            </a:xfrm>
            <a:prstGeom prst="hexagon">
              <a:avLst>
                <a:gd name="adj" fmla="val 24987"/>
                <a:gd name="vf" fmla="val 115470"/>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16" name="椭圆 66"/>
            <p:cNvSpPr>
              <a:spLocks noChangeArrowheads="1"/>
            </p:cNvSpPr>
            <p:nvPr/>
          </p:nvSpPr>
          <p:spPr bwMode="auto">
            <a:xfrm>
              <a:off x="4782034" y="4250327"/>
              <a:ext cx="618933" cy="60984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24" name="文本框 82"/>
            <p:cNvSpPr txBox="1">
              <a:spLocks noChangeArrowheads="1"/>
            </p:cNvSpPr>
            <p:nvPr/>
          </p:nvSpPr>
          <p:spPr bwMode="auto">
            <a:xfrm>
              <a:off x="4555663" y="5112993"/>
              <a:ext cx="1107996" cy="34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大气环境</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45" name="Freeform 253"/>
            <p:cNvSpPr/>
            <p:nvPr/>
          </p:nvSpPr>
          <p:spPr bwMode="auto">
            <a:xfrm>
              <a:off x="4837961" y="4464714"/>
              <a:ext cx="472424" cy="247693"/>
            </a:xfrm>
            <a:custGeom>
              <a:avLst/>
              <a:gdLst>
                <a:gd name="T0" fmla="*/ 2147483647 w 133"/>
                <a:gd name="T1" fmla="*/ 2147483647 h 46"/>
                <a:gd name="T2" fmla="*/ 2147483647 w 133"/>
                <a:gd name="T3" fmla="*/ 2147483647 h 46"/>
                <a:gd name="T4" fmla="*/ 2147483647 w 133"/>
                <a:gd name="T5" fmla="*/ 2147483647 h 46"/>
                <a:gd name="T6" fmla="*/ 2147483647 w 133"/>
                <a:gd name="T7" fmla="*/ 2147483647 h 46"/>
                <a:gd name="T8" fmla="*/ 2147483647 w 133"/>
                <a:gd name="T9" fmla="*/ 2147483647 h 46"/>
                <a:gd name="T10" fmla="*/ 2147483647 w 133"/>
                <a:gd name="T11" fmla="*/ 2147483647 h 46"/>
                <a:gd name="T12" fmla="*/ 2147483647 w 133"/>
                <a:gd name="T13" fmla="*/ 2147483647 h 46"/>
                <a:gd name="T14" fmla="*/ 2147483647 w 133"/>
                <a:gd name="T15" fmla="*/ 2147483647 h 46"/>
                <a:gd name="T16" fmla="*/ 2147483647 w 133"/>
                <a:gd name="T17" fmla="*/ 2147483647 h 46"/>
                <a:gd name="T18" fmla="*/ 2147483647 w 133"/>
                <a:gd name="T19" fmla="*/ 2147483647 h 46"/>
                <a:gd name="T20" fmla="*/ 2147483647 w 133"/>
                <a:gd name="T21" fmla="*/ 2147483647 h 46"/>
                <a:gd name="T22" fmla="*/ 2147483647 w 133"/>
                <a:gd name="T23" fmla="*/ 2147483647 h 46"/>
                <a:gd name="T24" fmla="*/ 2147483647 w 133"/>
                <a:gd name="T25" fmla="*/ 2147483647 h 46"/>
                <a:gd name="T26" fmla="*/ 2147483647 w 133"/>
                <a:gd name="T27" fmla="*/ 2147483647 h 46"/>
                <a:gd name="T28" fmla="*/ 2147483647 w 133"/>
                <a:gd name="T29" fmla="*/ 2147483647 h 46"/>
                <a:gd name="T30" fmla="*/ 2147483647 w 133"/>
                <a:gd name="T31" fmla="*/ 2147483647 h 46"/>
                <a:gd name="T32" fmla="*/ 2147483647 w 133"/>
                <a:gd name="T33" fmla="*/ 2147483647 h 46"/>
                <a:gd name="T34" fmla="*/ 2147483647 w 133"/>
                <a:gd name="T35" fmla="*/ 2147483647 h 46"/>
                <a:gd name="T36" fmla="*/ 2147483647 w 133"/>
                <a:gd name="T37" fmla="*/ 2147483647 h 46"/>
                <a:gd name="T38" fmla="*/ 2147483647 w 133"/>
                <a:gd name="T39" fmla="*/ 2147483647 h 46"/>
                <a:gd name="T40" fmla="*/ 2147483647 w 133"/>
                <a:gd name="T41" fmla="*/ 2147483647 h 46"/>
                <a:gd name="T42" fmla="*/ 2147483647 w 133"/>
                <a:gd name="T43" fmla="*/ 2147483647 h 46"/>
                <a:gd name="T44" fmla="*/ 2147483647 w 133"/>
                <a:gd name="T45" fmla="*/ 2147483647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 h="46">
                  <a:moveTo>
                    <a:pt x="112" y="19"/>
                  </a:moveTo>
                  <a:cubicBezTo>
                    <a:pt x="106" y="11"/>
                    <a:pt x="99" y="13"/>
                    <a:pt x="93" y="16"/>
                  </a:cubicBezTo>
                  <a:cubicBezTo>
                    <a:pt x="88" y="14"/>
                    <a:pt x="79" y="12"/>
                    <a:pt x="76" y="13"/>
                  </a:cubicBezTo>
                  <a:cubicBezTo>
                    <a:pt x="71" y="3"/>
                    <a:pt x="62" y="5"/>
                    <a:pt x="59" y="6"/>
                  </a:cubicBezTo>
                  <a:cubicBezTo>
                    <a:pt x="50" y="0"/>
                    <a:pt x="42" y="3"/>
                    <a:pt x="39" y="5"/>
                  </a:cubicBezTo>
                  <a:cubicBezTo>
                    <a:pt x="32" y="0"/>
                    <a:pt x="27" y="6"/>
                    <a:pt x="25" y="9"/>
                  </a:cubicBezTo>
                  <a:cubicBezTo>
                    <a:pt x="18" y="5"/>
                    <a:pt x="14" y="12"/>
                    <a:pt x="15" y="13"/>
                  </a:cubicBezTo>
                  <a:cubicBezTo>
                    <a:pt x="4" y="14"/>
                    <a:pt x="1" y="17"/>
                    <a:pt x="1" y="17"/>
                  </a:cubicBezTo>
                  <a:cubicBezTo>
                    <a:pt x="0" y="20"/>
                    <a:pt x="3" y="20"/>
                    <a:pt x="15" y="21"/>
                  </a:cubicBezTo>
                  <a:cubicBezTo>
                    <a:pt x="15" y="25"/>
                    <a:pt x="36" y="27"/>
                    <a:pt x="38" y="26"/>
                  </a:cubicBezTo>
                  <a:cubicBezTo>
                    <a:pt x="40" y="26"/>
                    <a:pt x="43" y="26"/>
                    <a:pt x="45" y="27"/>
                  </a:cubicBezTo>
                  <a:cubicBezTo>
                    <a:pt x="45" y="27"/>
                    <a:pt x="45" y="27"/>
                    <a:pt x="45" y="27"/>
                  </a:cubicBezTo>
                  <a:cubicBezTo>
                    <a:pt x="35" y="32"/>
                    <a:pt x="42" y="36"/>
                    <a:pt x="42" y="36"/>
                  </a:cubicBezTo>
                  <a:cubicBezTo>
                    <a:pt x="42" y="36"/>
                    <a:pt x="48" y="39"/>
                    <a:pt x="54" y="38"/>
                  </a:cubicBezTo>
                  <a:cubicBezTo>
                    <a:pt x="55" y="38"/>
                    <a:pt x="55" y="38"/>
                    <a:pt x="55" y="37"/>
                  </a:cubicBezTo>
                  <a:cubicBezTo>
                    <a:pt x="56" y="37"/>
                    <a:pt x="56" y="37"/>
                    <a:pt x="57" y="37"/>
                  </a:cubicBezTo>
                  <a:cubicBezTo>
                    <a:pt x="58" y="37"/>
                    <a:pt x="58" y="36"/>
                    <a:pt x="59" y="36"/>
                  </a:cubicBezTo>
                  <a:cubicBezTo>
                    <a:pt x="60" y="36"/>
                    <a:pt x="60" y="36"/>
                    <a:pt x="60" y="36"/>
                  </a:cubicBezTo>
                  <a:cubicBezTo>
                    <a:pt x="67" y="43"/>
                    <a:pt x="82" y="43"/>
                    <a:pt x="93" y="36"/>
                  </a:cubicBezTo>
                  <a:cubicBezTo>
                    <a:pt x="93" y="36"/>
                    <a:pt x="93" y="36"/>
                    <a:pt x="93" y="36"/>
                  </a:cubicBezTo>
                  <a:cubicBezTo>
                    <a:pt x="93" y="36"/>
                    <a:pt x="93" y="36"/>
                    <a:pt x="93" y="36"/>
                  </a:cubicBezTo>
                  <a:cubicBezTo>
                    <a:pt x="110" y="46"/>
                    <a:pt x="124" y="37"/>
                    <a:pt x="128" y="33"/>
                  </a:cubicBezTo>
                  <a:cubicBezTo>
                    <a:pt x="133" y="28"/>
                    <a:pt x="120" y="23"/>
                    <a:pt x="112" y="19"/>
                  </a:cubicBezTo>
                  <a:close/>
                </a:path>
              </a:pathLst>
            </a:custGeom>
            <a:solidFill>
              <a:srgbClr val="0F3D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1" name="组合 50"/>
          <p:cNvGrpSpPr/>
          <p:nvPr/>
        </p:nvGrpSpPr>
        <p:grpSpPr>
          <a:xfrm>
            <a:off x="7421727" y="2380385"/>
            <a:ext cx="1708071" cy="1359872"/>
            <a:chOff x="7273369" y="4035088"/>
            <a:chExt cx="1941751" cy="1650167"/>
          </a:xfrm>
        </p:grpSpPr>
        <p:sp>
          <p:nvSpPr>
            <p:cNvPr id="10" name="六边形 78"/>
            <p:cNvSpPr>
              <a:spLocks noChangeArrowheads="1"/>
            </p:cNvSpPr>
            <p:nvPr/>
          </p:nvSpPr>
          <p:spPr bwMode="auto">
            <a:xfrm>
              <a:off x="7273369" y="4035088"/>
              <a:ext cx="1941751" cy="1650167"/>
            </a:xfrm>
            <a:prstGeom prst="hexagon">
              <a:avLst>
                <a:gd name="adj" fmla="val 24987"/>
                <a:gd name="vf" fmla="val 115470"/>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20" name="椭圆 53"/>
            <p:cNvSpPr>
              <a:spLocks noChangeArrowheads="1"/>
            </p:cNvSpPr>
            <p:nvPr/>
          </p:nvSpPr>
          <p:spPr bwMode="auto">
            <a:xfrm>
              <a:off x="7935645" y="4187123"/>
              <a:ext cx="617199" cy="608136"/>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26" name="文本框 84"/>
            <p:cNvSpPr txBox="1">
              <a:spLocks noChangeArrowheads="1"/>
            </p:cNvSpPr>
            <p:nvPr/>
          </p:nvSpPr>
          <p:spPr bwMode="auto">
            <a:xfrm>
              <a:off x="7574831" y="5111242"/>
              <a:ext cx="1338829" cy="34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固体废弃物</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46" name="Freeform 268"/>
            <p:cNvSpPr>
              <a:spLocks noEditPoints="1"/>
            </p:cNvSpPr>
            <p:nvPr/>
          </p:nvSpPr>
          <p:spPr bwMode="auto">
            <a:xfrm>
              <a:off x="8041400" y="4275931"/>
              <a:ext cx="405687" cy="430519"/>
            </a:xfrm>
            <a:custGeom>
              <a:avLst/>
              <a:gdLst>
                <a:gd name="T0" fmla="*/ 2147483647 w 107"/>
                <a:gd name="T1" fmla="*/ 2147483647 h 107"/>
                <a:gd name="T2" fmla="*/ 2147483647 w 107"/>
                <a:gd name="T3" fmla="*/ 2147483647 h 107"/>
                <a:gd name="T4" fmla="*/ 2147483647 w 107"/>
                <a:gd name="T5" fmla="*/ 2147483647 h 107"/>
                <a:gd name="T6" fmla="*/ 2147483647 w 107"/>
                <a:gd name="T7" fmla="*/ 2147483647 h 107"/>
                <a:gd name="T8" fmla="*/ 2147483647 w 107"/>
                <a:gd name="T9" fmla="*/ 2147483647 h 107"/>
                <a:gd name="T10" fmla="*/ 2147483647 w 107"/>
                <a:gd name="T11" fmla="*/ 2147483647 h 107"/>
                <a:gd name="T12" fmla="*/ 2147483647 w 107"/>
                <a:gd name="T13" fmla="*/ 2147483647 h 107"/>
                <a:gd name="T14" fmla="*/ 2147483647 w 107"/>
                <a:gd name="T15" fmla="*/ 2147483647 h 107"/>
                <a:gd name="T16" fmla="*/ 2147483647 w 107"/>
                <a:gd name="T17" fmla="*/ 2147483647 h 107"/>
                <a:gd name="T18" fmla="*/ 2147483647 w 107"/>
                <a:gd name="T19" fmla="*/ 2147483647 h 107"/>
                <a:gd name="T20" fmla="*/ 2147483647 w 107"/>
                <a:gd name="T21" fmla="*/ 2147483647 h 107"/>
                <a:gd name="T22" fmla="*/ 2147483647 w 107"/>
                <a:gd name="T23" fmla="*/ 2147483647 h 107"/>
                <a:gd name="T24" fmla="*/ 2147483647 w 107"/>
                <a:gd name="T25" fmla="*/ 2147483647 h 107"/>
                <a:gd name="T26" fmla="*/ 2147483647 w 107"/>
                <a:gd name="T27" fmla="*/ 2147483647 h 107"/>
                <a:gd name="T28" fmla="*/ 2147483647 w 107"/>
                <a:gd name="T29" fmla="*/ 2147483647 h 107"/>
                <a:gd name="T30" fmla="*/ 2147483647 w 107"/>
                <a:gd name="T31" fmla="*/ 2147483647 h 107"/>
                <a:gd name="T32" fmla="*/ 2147483647 w 107"/>
                <a:gd name="T33" fmla="*/ 2147483647 h 107"/>
                <a:gd name="T34" fmla="*/ 2147483647 w 107"/>
                <a:gd name="T35" fmla="*/ 2147483647 h 107"/>
                <a:gd name="T36" fmla="*/ 2147483647 w 107"/>
                <a:gd name="T37" fmla="*/ 2147483647 h 107"/>
                <a:gd name="T38" fmla="*/ 2147483647 w 107"/>
                <a:gd name="T39" fmla="*/ 2147483647 h 107"/>
                <a:gd name="T40" fmla="*/ 2147483647 w 107"/>
                <a:gd name="T41" fmla="*/ 2147483647 h 107"/>
                <a:gd name="T42" fmla="*/ 2147483647 w 107"/>
                <a:gd name="T43" fmla="*/ 2147483647 h 107"/>
                <a:gd name="T44" fmla="*/ 2147483647 w 107"/>
                <a:gd name="T45" fmla="*/ 2147483647 h 107"/>
                <a:gd name="T46" fmla="*/ 2147483647 w 107"/>
                <a:gd name="T47" fmla="*/ 2147483647 h 107"/>
                <a:gd name="T48" fmla="*/ 2147483647 w 107"/>
                <a:gd name="T49" fmla="*/ 2147483647 h 107"/>
                <a:gd name="T50" fmla="*/ 2147483647 w 107"/>
                <a:gd name="T51" fmla="*/ 2147483647 h 107"/>
                <a:gd name="T52" fmla="*/ 2147483647 w 107"/>
                <a:gd name="T53" fmla="*/ 2147483647 h 107"/>
                <a:gd name="T54" fmla="*/ 2147483647 w 107"/>
                <a:gd name="T55" fmla="*/ 2147483647 h 1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7" h="107">
                  <a:moveTo>
                    <a:pt x="94" y="30"/>
                  </a:moveTo>
                  <a:cubicBezTo>
                    <a:pt x="82" y="8"/>
                    <a:pt x="53" y="0"/>
                    <a:pt x="30" y="13"/>
                  </a:cubicBezTo>
                  <a:cubicBezTo>
                    <a:pt x="8" y="26"/>
                    <a:pt x="0" y="54"/>
                    <a:pt x="12" y="77"/>
                  </a:cubicBezTo>
                  <a:cubicBezTo>
                    <a:pt x="25" y="100"/>
                    <a:pt x="54" y="107"/>
                    <a:pt x="77" y="95"/>
                  </a:cubicBezTo>
                  <a:cubicBezTo>
                    <a:pt x="99" y="82"/>
                    <a:pt x="107" y="53"/>
                    <a:pt x="94" y="30"/>
                  </a:cubicBezTo>
                  <a:close/>
                  <a:moveTo>
                    <a:pt x="53" y="49"/>
                  </a:moveTo>
                  <a:cubicBezTo>
                    <a:pt x="59" y="59"/>
                    <a:pt x="59" y="59"/>
                    <a:pt x="59" y="59"/>
                  </a:cubicBezTo>
                  <a:cubicBezTo>
                    <a:pt x="47" y="59"/>
                    <a:pt x="47" y="59"/>
                    <a:pt x="47" y="59"/>
                  </a:cubicBezTo>
                  <a:lnTo>
                    <a:pt x="53" y="49"/>
                  </a:lnTo>
                  <a:close/>
                  <a:moveTo>
                    <a:pt x="10" y="53"/>
                  </a:moveTo>
                  <a:cubicBezTo>
                    <a:pt x="11" y="38"/>
                    <a:pt x="18" y="24"/>
                    <a:pt x="32" y="16"/>
                  </a:cubicBezTo>
                  <a:cubicBezTo>
                    <a:pt x="48" y="44"/>
                    <a:pt x="48" y="44"/>
                    <a:pt x="48" y="44"/>
                  </a:cubicBezTo>
                  <a:cubicBezTo>
                    <a:pt x="48" y="44"/>
                    <a:pt x="48" y="44"/>
                    <a:pt x="48" y="44"/>
                  </a:cubicBezTo>
                  <a:cubicBezTo>
                    <a:pt x="44" y="46"/>
                    <a:pt x="42" y="50"/>
                    <a:pt x="42" y="54"/>
                  </a:cubicBezTo>
                  <a:lnTo>
                    <a:pt x="10" y="53"/>
                  </a:lnTo>
                  <a:close/>
                  <a:moveTo>
                    <a:pt x="32" y="91"/>
                  </a:moveTo>
                  <a:cubicBezTo>
                    <a:pt x="47" y="64"/>
                    <a:pt x="47" y="64"/>
                    <a:pt x="47" y="64"/>
                  </a:cubicBezTo>
                  <a:cubicBezTo>
                    <a:pt x="51" y="66"/>
                    <a:pt x="55" y="66"/>
                    <a:pt x="59" y="64"/>
                  </a:cubicBezTo>
                  <a:cubicBezTo>
                    <a:pt x="59" y="64"/>
                    <a:pt x="59" y="64"/>
                    <a:pt x="59" y="64"/>
                  </a:cubicBezTo>
                  <a:cubicBezTo>
                    <a:pt x="75" y="91"/>
                    <a:pt x="75" y="91"/>
                    <a:pt x="75" y="91"/>
                  </a:cubicBezTo>
                  <a:cubicBezTo>
                    <a:pt x="61" y="99"/>
                    <a:pt x="44" y="98"/>
                    <a:pt x="32" y="91"/>
                  </a:cubicBezTo>
                  <a:close/>
                  <a:moveTo>
                    <a:pt x="65" y="54"/>
                  </a:moveTo>
                  <a:cubicBezTo>
                    <a:pt x="65" y="52"/>
                    <a:pt x="65" y="50"/>
                    <a:pt x="64" y="48"/>
                  </a:cubicBezTo>
                  <a:cubicBezTo>
                    <a:pt x="63" y="46"/>
                    <a:pt x="61" y="45"/>
                    <a:pt x="59" y="44"/>
                  </a:cubicBezTo>
                  <a:cubicBezTo>
                    <a:pt x="75" y="17"/>
                    <a:pt x="75" y="17"/>
                    <a:pt x="75" y="17"/>
                  </a:cubicBezTo>
                  <a:cubicBezTo>
                    <a:pt x="82" y="20"/>
                    <a:pt x="87" y="26"/>
                    <a:pt x="91" y="32"/>
                  </a:cubicBezTo>
                  <a:cubicBezTo>
                    <a:pt x="95" y="39"/>
                    <a:pt x="97" y="47"/>
                    <a:pt x="96" y="54"/>
                  </a:cubicBezTo>
                  <a:lnTo>
                    <a:pt x="65" y="54"/>
                  </a:lnTo>
                  <a:close/>
                </a:path>
              </a:pathLst>
            </a:custGeom>
            <a:solidFill>
              <a:srgbClr val="0F3D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0" name="组合 49"/>
          <p:cNvGrpSpPr/>
          <p:nvPr/>
        </p:nvGrpSpPr>
        <p:grpSpPr>
          <a:xfrm>
            <a:off x="5992828" y="3359323"/>
            <a:ext cx="1708071" cy="1358464"/>
            <a:chOff x="5692229" y="4860172"/>
            <a:chExt cx="1941751" cy="1648459"/>
          </a:xfrm>
        </p:grpSpPr>
        <p:sp>
          <p:nvSpPr>
            <p:cNvPr id="9" name="六边形 77"/>
            <p:cNvSpPr>
              <a:spLocks noChangeArrowheads="1"/>
            </p:cNvSpPr>
            <p:nvPr/>
          </p:nvSpPr>
          <p:spPr bwMode="auto">
            <a:xfrm>
              <a:off x="5692229" y="4860172"/>
              <a:ext cx="1941751" cy="1648459"/>
            </a:xfrm>
            <a:prstGeom prst="hexagon">
              <a:avLst>
                <a:gd name="adj" fmla="val 25012"/>
                <a:gd name="vf" fmla="val 115470"/>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18" name="椭圆 59"/>
            <p:cNvSpPr>
              <a:spLocks noChangeArrowheads="1"/>
            </p:cNvSpPr>
            <p:nvPr/>
          </p:nvSpPr>
          <p:spPr bwMode="auto">
            <a:xfrm>
              <a:off x="6354505" y="5738212"/>
              <a:ext cx="617199" cy="608136"/>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25" name="文本框 83"/>
            <p:cNvSpPr txBox="1">
              <a:spLocks noChangeArrowheads="1"/>
            </p:cNvSpPr>
            <p:nvPr/>
          </p:nvSpPr>
          <p:spPr bwMode="auto">
            <a:xfrm>
              <a:off x="6119238" y="5080536"/>
              <a:ext cx="877162" cy="34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声环境</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47" name="Freeform 226"/>
            <p:cNvSpPr>
              <a:spLocks noEditPoints="1"/>
            </p:cNvSpPr>
            <p:nvPr/>
          </p:nvSpPr>
          <p:spPr bwMode="auto">
            <a:xfrm>
              <a:off x="6440473" y="5858388"/>
              <a:ext cx="445264" cy="378632"/>
            </a:xfrm>
            <a:custGeom>
              <a:avLst/>
              <a:gdLst>
                <a:gd name="T0" fmla="*/ 2147483647 w 102"/>
                <a:gd name="T1" fmla="*/ 2147483647 h 85"/>
                <a:gd name="T2" fmla="*/ 2147483647 w 102"/>
                <a:gd name="T3" fmla="*/ 2147483647 h 85"/>
                <a:gd name="T4" fmla="*/ 0 w 102"/>
                <a:gd name="T5" fmla="*/ 2147483647 h 85"/>
                <a:gd name="T6" fmla="*/ 2147483647 w 102"/>
                <a:gd name="T7" fmla="*/ 2147483647 h 85"/>
                <a:gd name="T8" fmla="*/ 2147483647 w 102"/>
                <a:gd name="T9" fmla="*/ 2147483647 h 85"/>
                <a:gd name="T10" fmla="*/ 2147483647 w 102"/>
                <a:gd name="T11" fmla="*/ 2147483647 h 85"/>
                <a:gd name="T12" fmla="*/ 2147483647 w 102"/>
                <a:gd name="T13" fmla="*/ 2147483647 h 85"/>
                <a:gd name="T14" fmla="*/ 2147483647 w 102"/>
                <a:gd name="T15" fmla="*/ 2147483647 h 85"/>
                <a:gd name="T16" fmla="*/ 2147483647 w 102"/>
                <a:gd name="T17" fmla="*/ 2147483647 h 85"/>
                <a:gd name="T18" fmla="*/ 2147483647 w 102"/>
                <a:gd name="T19" fmla="*/ 2147483647 h 85"/>
                <a:gd name="T20" fmla="*/ 2147483647 w 102"/>
                <a:gd name="T21" fmla="*/ 2147483647 h 85"/>
                <a:gd name="T22" fmla="*/ 2147483647 w 102"/>
                <a:gd name="T23" fmla="*/ 2147483647 h 85"/>
                <a:gd name="T24" fmla="*/ 2147483647 w 102"/>
                <a:gd name="T25" fmla="*/ 2147483647 h 85"/>
                <a:gd name="T26" fmla="*/ 2147483647 w 102"/>
                <a:gd name="T27" fmla="*/ 2147483647 h 85"/>
                <a:gd name="T28" fmla="*/ 2147483647 w 102"/>
                <a:gd name="T29" fmla="*/ 2147483647 h 85"/>
                <a:gd name="T30" fmla="*/ 2147483647 w 102"/>
                <a:gd name="T31" fmla="*/ 2147483647 h 85"/>
                <a:gd name="T32" fmla="*/ 2147483647 w 102"/>
                <a:gd name="T33" fmla="*/ 2147483647 h 85"/>
                <a:gd name="T34" fmla="*/ 2147483647 w 102"/>
                <a:gd name="T35" fmla="*/ 2147483647 h 85"/>
                <a:gd name="T36" fmla="*/ 2147483647 w 102"/>
                <a:gd name="T37" fmla="*/ 2147483647 h 85"/>
                <a:gd name="T38" fmla="*/ 2147483647 w 102"/>
                <a:gd name="T39" fmla="*/ 2147483647 h 85"/>
                <a:gd name="T40" fmla="*/ 2147483647 w 102"/>
                <a:gd name="T41" fmla="*/ 2147483647 h 85"/>
                <a:gd name="T42" fmla="*/ 2147483647 w 102"/>
                <a:gd name="T43" fmla="*/ 2147483647 h 85"/>
                <a:gd name="T44" fmla="*/ 2147483647 w 102"/>
                <a:gd name="T45" fmla="*/ 2147483647 h 85"/>
                <a:gd name="T46" fmla="*/ 2147483647 w 102"/>
                <a:gd name="T47" fmla="*/ 2147483647 h 85"/>
                <a:gd name="T48" fmla="*/ 2147483647 w 102"/>
                <a:gd name="T49" fmla="*/ 2147483647 h 85"/>
                <a:gd name="T50" fmla="*/ 2147483647 w 102"/>
                <a:gd name="T51" fmla="*/ 2147483647 h 85"/>
                <a:gd name="T52" fmla="*/ 2147483647 w 102"/>
                <a:gd name="T53" fmla="*/ 2147483647 h 85"/>
                <a:gd name="T54" fmla="*/ 2147483647 w 102"/>
                <a:gd name="T55" fmla="*/ 2147483647 h 85"/>
                <a:gd name="T56" fmla="*/ 2147483647 w 102"/>
                <a:gd name="T57" fmla="*/ 2147483647 h 85"/>
                <a:gd name="T58" fmla="*/ 2147483647 w 102"/>
                <a:gd name="T59" fmla="*/ 2147483647 h 85"/>
                <a:gd name="T60" fmla="*/ 2147483647 w 102"/>
                <a:gd name="T61" fmla="*/ 2147483647 h 85"/>
                <a:gd name="T62" fmla="*/ 2147483647 w 102"/>
                <a:gd name="T63" fmla="*/ 2147483647 h 85"/>
                <a:gd name="T64" fmla="*/ 2147483647 w 102"/>
                <a:gd name="T65" fmla="*/ 2147483647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85">
                  <a:moveTo>
                    <a:pt x="47" y="0"/>
                  </a:moveTo>
                  <a:cubicBezTo>
                    <a:pt x="46" y="0"/>
                    <a:pt x="44" y="0"/>
                    <a:pt x="43" y="1"/>
                  </a:cubicBezTo>
                  <a:cubicBezTo>
                    <a:pt x="23" y="20"/>
                    <a:pt x="23" y="20"/>
                    <a:pt x="23" y="20"/>
                  </a:cubicBezTo>
                  <a:cubicBezTo>
                    <a:pt x="2" y="20"/>
                    <a:pt x="2" y="20"/>
                    <a:pt x="2" y="20"/>
                  </a:cubicBezTo>
                  <a:cubicBezTo>
                    <a:pt x="1" y="20"/>
                    <a:pt x="0" y="21"/>
                    <a:pt x="0" y="23"/>
                  </a:cubicBezTo>
                  <a:cubicBezTo>
                    <a:pt x="0" y="62"/>
                    <a:pt x="0" y="62"/>
                    <a:pt x="0" y="62"/>
                  </a:cubicBezTo>
                  <a:cubicBezTo>
                    <a:pt x="0" y="64"/>
                    <a:pt x="1" y="65"/>
                    <a:pt x="2" y="65"/>
                  </a:cubicBezTo>
                  <a:cubicBezTo>
                    <a:pt x="23" y="65"/>
                    <a:pt x="23" y="65"/>
                    <a:pt x="23" y="65"/>
                  </a:cubicBezTo>
                  <a:cubicBezTo>
                    <a:pt x="43" y="84"/>
                    <a:pt x="43" y="84"/>
                    <a:pt x="43" y="84"/>
                  </a:cubicBezTo>
                  <a:cubicBezTo>
                    <a:pt x="44" y="85"/>
                    <a:pt x="46" y="85"/>
                    <a:pt x="47" y="85"/>
                  </a:cubicBezTo>
                  <a:cubicBezTo>
                    <a:pt x="48" y="84"/>
                    <a:pt x="49" y="83"/>
                    <a:pt x="49" y="82"/>
                  </a:cubicBezTo>
                  <a:cubicBezTo>
                    <a:pt x="49" y="3"/>
                    <a:pt x="49" y="3"/>
                    <a:pt x="49" y="3"/>
                  </a:cubicBezTo>
                  <a:cubicBezTo>
                    <a:pt x="49" y="2"/>
                    <a:pt x="48" y="1"/>
                    <a:pt x="47" y="0"/>
                  </a:cubicBezTo>
                  <a:close/>
                  <a:moveTo>
                    <a:pt x="100" y="53"/>
                  </a:moveTo>
                  <a:cubicBezTo>
                    <a:pt x="89" y="42"/>
                    <a:pt x="89" y="42"/>
                    <a:pt x="89" y="42"/>
                  </a:cubicBezTo>
                  <a:cubicBezTo>
                    <a:pt x="100" y="31"/>
                    <a:pt x="100" y="31"/>
                    <a:pt x="100" y="31"/>
                  </a:cubicBezTo>
                  <a:cubicBezTo>
                    <a:pt x="101" y="30"/>
                    <a:pt x="102" y="29"/>
                    <a:pt x="101" y="28"/>
                  </a:cubicBezTo>
                  <a:cubicBezTo>
                    <a:pt x="92" y="19"/>
                    <a:pt x="92" y="19"/>
                    <a:pt x="92" y="19"/>
                  </a:cubicBezTo>
                  <a:cubicBezTo>
                    <a:pt x="91" y="18"/>
                    <a:pt x="90" y="19"/>
                    <a:pt x="88" y="20"/>
                  </a:cubicBezTo>
                  <a:cubicBezTo>
                    <a:pt x="82" y="26"/>
                    <a:pt x="82" y="26"/>
                    <a:pt x="82" y="26"/>
                  </a:cubicBezTo>
                  <a:cubicBezTo>
                    <a:pt x="79" y="15"/>
                    <a:pt x="73" y="9"/>
                    <a:pt x="73" y="9"/>
                  </a:cubicBezTo>
                  <a:cubicBezTo>
                    <a:pt x="73" y="9"/>
                    <a:pt x="73" y="9"/>
                    <a:pt x="73" y="9"/>
                  </a:cubicBezTo>
                  <a:cubicBezTo>
                    <a:pt x="73" y="9"/>
                    <a:pt x="73" y="10"/>
                    <a:pt x="74" y="11"/>
                  </a:cubicBezTo>
                  <a:cubicBezTo>
                    <a:pt x="76" y="14"/>
                    <a:pt x="79" y="19"/>
                    <a:pt x="81" y="27"/>
                  </a:cubicBezTo>
                  <a:cubicBezTo>
                    <a:pt x="78" y="31"/>
                    <a:pt x="78" y="31"/>
                    <a:pt x="78" y="31"/>
                  </a:cubicBezTo>
                  <a:cubicBezTo>
                    <a:pt x="72" y="26"/>
                    <a:pt x="72" y="26"/>
                    <a:pt x="72" y="26"/>
                  </a:cubicBezTo>
                  <a:cubicBezTo>
                    <a:pt x="69" y="16"/>
                    <a:pt x="64" y="11"/>
                    <a:pt x="64" y="11"/>
                  </a:cubicBezTo>
                  <a:cubicBezTo>
                    <a:pt x="64" y="11"/>
                    <a:pt x="64" y="11"/>
                    <a:pt x="64" y="11"/>
                  </a:cubicBezTo>
                  <a:cubicBezTo>
                    <a:pt x="64" y="11"/>
                    <a:pt x="64" y="12"/>
                    <a:pt x="65" y="13"/>
                  </a:cubicBezTo>
                  <a:cubicBezTo>
                    <a:pt x="67" y="15"/>
                    <a:pt x="69" y="19"/>
                    <a:pt x="71" y="24"/>
                  </a:cubicBezTo>
                  <a:cubicBezTo>
                    <a:pt x="67" y="20"/>
                    <a:pt x="67" y="20"/>
                    <a:pt x="67" y="20"/>
                  </a:cubicBezTo>
                  <a:cubicBezTo>
                    <a:pt x="65" y="19"/>
                    <a:pt x="64" y="18"/>
                    <a:pt x="63" y="19"/>
                  </a:cubicBezTo>
                  <a:cubicBezTo>
                    <a:pt x="60" y="22"/>
                    <a:pt x="60" y="22"/>
                    <a:pt x="60" y="22"/>
                  </a:cubicBezTo>
                  <a:cubicBezTo>
                    <a:pt x="58" y="16"/>
                    <a:pt x="55" y="14"/>
                    <a:pt x="55" y="14"/>
                  </a:cubicBezTo>
                  <a:cubicBezTo>
                    <a:pt x="54" y="14"/>
                    <a:pt x="54" y="14"/>
                    <a:pt x="54" y="14"/>
                  </a:cubicBezTo>
                  <a:cubicBezTo>
                    <a:pt x="54" y="14"/>
                    <a:pt x="55" y="15"/>
                    <a:pt x="56" y="16"/>
                  </a:cubicBezTo>
                  <a:cubicBezTo>
                    <a:pt x="57" y="17"/>
                    <a:pt x="58" y="19"/>
                    <a:pt x="60" y="22"/>
                  </a:cubicBezTo>
                  <a:cubicBezTo>
                    <a:pt x="54" y="28"/>
                    <a:pt x="54" y="28"/>
                    <a:pt x="54" y="28"/>
                  </a:cubicBezTo>
                  <a:cubicBezTo>
                    <a:pt x="53" y="29"/>
                    <a:pt x="54" y="30"/>
                    <a:pt x="55" y="31"/>
                  </a:cubicBezTo>
                  <a:cubicBezTo>
                    <a:pt x="64" y="41"/>
                    <a:pt x="64" y="41"/>
                    <a:pt x="64" y="41"/>
                  </a:cubicBezTo>
                  <a:cubicBezTo>
                    <a:pt x="64" y="42"/>
                    <a:pt x="64" y="43"/>
                    <a:pt x="64" y="44"/>
                  </a:cubicBezTo>
                  <a:cubicBezTo>
                    <a:pt x="55" y="53"/>
                    <a:pt x="55" y="53"/>
                    <a:pt x="55" y="53"/>
                  </a:cubicBezTo>
                  <a:cubicBezTo>
                    <a:pt x="54" y="55"/>
                    <a:pt x="53" y="56"/>
                    <a:pt x="54" y="56"/>
                  </a:cubicBezTo>
                  <a:cubicBezTo>
                    <a:pt x="59" y="62"/>
                    <a:pt x="59" y="62"/>
                    <a:pt x="59" y="62"/>
                  </a:cubicBezTo>
                  <a:cubicBezTo>
                    <a:pt x="58" y="65"/>
                    <a:pt x="56" y="68"/>
                    <a:pt x="54" y="71"/>
                  </a:cubicBezTo>
                  <a:cubicBezTo>
                    <a:pt x="55" y="71"/>
                    <a:pt x="55" y="71"/>
                    <a:pt x="55" y="71"/>
                  </a:cubicBezTo>
                  <a:cubicBezTo>
                    <a:pt x="57" y="68"/>
                    <a:pt x="58" y="65"/>
                    <a:pt x="60" y="62"/>
                  </a:cubicBezTo>
                  <a:cubicBezTo>
                    <a:pt x="63" y="66"/>
                    <a:pt x="63" y="66"/>
                    <a:pt x="63" y="66"/>
                  </a:cubicBezTo>
                  <a:cubicBezTo>
                    <a:pt x="64" y="67"/>
                    <a:pt x="65" y="66"/>
                    <a:pt x="67" y="65"/>
                  </a:cubicBezTo>
                  <a:cubicBezTo>
                    <a:pt x="69" y="62"/>
                    <a:pt x="69" y="62"/>
                    <a:pt x="69" y="62"/>
                  </a:cubicBezTo>
                  <a:cubicBezTo>
                    <a:pt x="68" y="66"/>
                    <a:pt x="66" y="70"/>
                    <a:pt x="64" y="74"/>
                  </a:cubicBezTo>
                  <a:cubicBezTo>
                    <a:pt x="64" y="74"/>
                    <a:pt x="64" y="74"/>
                    <a:pt x="64" y="74"/>
                  </a:cubicBezTo>
                  <a:cubicBezTo>
                    <a:pt x="67" y="69"/>
                    <a:pt x="69" y="65"/>
                    <a:pt x="71" y="61"/>
                  </a:cubicBezTo>
                  <a:cubicBezTo>
                    <a:pt x="78" y="54"/>
                    <a:pt x="78" y="54"/>
                    <a:pt x="78" y="54"/>
                  </a:cubicBezTo>
                  <a:cubicBezTo>
                    <a:pt x="80" y="57"/>
                    <a:pt x="80" y="57"/>
                    <a:pt x="80" y="57"/>
                  </a:cubicBezTo>
                  <a:cubicBezTo>
                    <a:pt x="79" y="62"/>
                    <a:pt x="76" y="69"/>
                    <a:pt x="72" y="76"/>
                  </a:cubicBezTo>
                  <a:cubicBezTo>
                    <a:pt x="73" y="76"/>
                    <a:pt x="73" y="76"/>
                    <a:pt x="73" y="76"/>
                  </a:cubicBezTo>
                  <a:cubicBezTo>
                    <a:pt x="77" y="69"/>
                    <a:pt x="79" y="63"/>
                    <a:pt x="81" y="57"/>
                  </a:cubicBezTo>
                  <a:cubicBezTo>
                    <a:pt x="88" y="65"/>
                    <a:pt x="88" y="65"/>
                    <a:pt x="88" y="65"/>
                  </a:cubicBezTo>
                  <a:cubicBezTo>
                    <a:pt x="90" y="66"/>
                    <a:pt x="91" y="67"/>
                    <a:pt x="92" y="66"/>
                  </a:cubicBezTo>
                  <a:cubicBezTo>
                    <a:pt x="101" y="56"/>
                    <a:pt x="101" y="56"/>
                    <a:pt x="101" y="56"/>
                  </a:cubicBezTo>
                  <a:cubicBezTo>
                    <a:pt x="102" y="56"/>
                    <a:pt x="101" y="55"/>
                    <a:pt x="100" y="53"/>
                  </a:cubicBezTo>
                  <a:close/>
                  <a:moveTo>
                    <a:pt x="65" y="43"/>
                  </a:moveTo>
                  <a:cubicBezTo>
                    <a:pt x="65" y="43"/>
                    <a:pt x="65" y="42"/>
                    <a:pt x="65" y="41"/>
                  </a:cubicBezTo>
                  <a:cubicBezTo>
                    <a:pt x="66" y="42"/>
                    <a:pt x="66" y="42"/>
                    <a:pt x="66" y="42"/>
                  </a:cubicBezTo>
                  <a:lnTo>
                    <a:pt x="65" y="43"/>
                  </a:lnTo>
                  <a:close/>
                </a:path>
              </a:pathLst>
            </a:custGeom>
            <a:solidFill>
              <a:srgbClr val="0F3D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 name="组合 3"/>
          <p:cNvGrpSpPr/>
          <p:nvPr/>
        </p:nvGrpSpPr>
        <p:grpSpPr>
          <a:xfrm>
            <a:off x="3002106" y="3433620"/>
            <a:ext cx="1708071" cy="1358465"/>
            <a:chOff x="2588895" y="4919960"/>
            <a:chExt cx="1941751" cy="1648460"/>
          </a:xfrm>
        </p:grpSpPr>
        <p:sp>
          <p:nvSpPr>
            <p:cNvPr id="7" name="六边形 75"/>
            <p:cNvSpPr>
              <a:spLocks noChangeArrowheads="1"/>
            </p:cNvSpPr>
            <p:nvPr/>
          </p:nvSpPr>
          <p:spPr bwMode="auto">
            <a:xfrm>
              <a:off x="2588895" y="4919960"/>
              <a:ext cx="1941751" cy="1648460"/>
            </a:xfrm>
            <a:prstGeom prst="hexagon">
              <a:avLst>
                <a:gd name="adj" fmla="val 25012"/>
                <a:gd name="vf" fmla="val 115470"/>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14" name="椭圆 73"/>
            <p:cNvSpPr>
              <a:spLocks noChangeArrowheads="1"/>
            </p:cNvSpPr>
            <p:nvPr/>
          </p:nvSpPr>
          <p:spPr bwMode="auto">
            <a:xfrm>
              <a:off x="3232101" y="5765544"/>
              <a:ext cx="617198" cy="609844"/>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23" name="文本框 81"/>
            <p:cNvSpPr txBox="1">
              <a:spLocks noChangeArrowheads="1"/>
            </p:cNvSpPr>
            <p:nvPr/>
          </p:nvSpPr>
          <p:spPr bwMode="auto">
            <a:xfrm>
              <a:off x="2976027" y="5230861"/>
              <a:ext cx="877162" cy="34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水环境</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48" name="Freeform 283"/>
            <p:cNvSpPr>
              <a:spLocks noEditPoints="1"/>
            </p:cNvSpPr>
            <p:nvPr/>
          </p:nvSpPr>
          <p:spPr bwMode="auto">
            <a:xfrm>
              <a:off x="3364534" y="5860650"/>
              <a:ext cx="352331" cy="359841"/>
            </a:xfrm>
            <a:custGeom>
              <a:avLst/>
              <a:gdLst>
                <a:gd name="T0" fmla="*/ 2147483647 w 78"/>
                <a:gd name="T1" fmla="*/ 2147483647 h 77"/>
                <a:gd name="T2" fmla="*/ 2147483647 w 78"/>
                <a:gd name="T3" fmla="*/ 2147483647 h 77"/>
                <a:gd name="T4" fmla="*/ 2147483647 w 78"/>
                <a:gd name="T5" fmla="*/ 2147483647 h 77"/>
                <a:gd name="T6" fmla="*/ 2147483647 w 78"/>
                <a:gd name="T7" fmla="*/ 2147483647 h 77"/>
                <a:gd name="T8" fmla="*/ 2147483647 w 78"/>
                <a:gd name="T9" fmla="*/ 2147483647 h 77"/>
                <a:gd name="T10" fmla="*/ 2147483647 w 78"/>
                <a:gd name="T11" fmla="*/ 2147483647 h 77"/>
                <a:gd name="T12" fmla="*/ 2147483647 w 78"/>
                <a:gd name="T13" fmla="*/ 2147483647 h 77"/>
                <a:gd name="T14" fmla="*/ 2147483647 w 78"/>
                <a:gd name="T15" fmla="*/ 2147483647 h 77"/>
                <a:gd name="T16" fmla="*/ 2147483647 w 78"/>
                <a:gd name="T17" fmla="*/ 2147483647 h 77"/>
                <a:gd name="T18" fmla="*/ 2147483647 w 78"/>
                <a:gd name="T19" fmla="*/ 2147483647 h 77"/>
                <a:gd name="T20" fmla="*/ 2147483647 w 78"/>
                <a:gd name="T21" fmla="*/ 2147483647 h 77"/>
                <a:gd name="T22" fmla="*/ 2147483647 w 78"/>
                <a:gd name="T23" fmla="*/ 2147483647 h 77"/>
                <a:gd name="T24" fmla="*/ 2147483647 w 78"/>
                <a:gd name="T25" fmla="*/ 2147483647 h 77"/>
                <a:gd name="T26" fmla="*/ 0 w 78"/>
                <a:gd name="T27" fmla="*/ 2147483647 h 77"/>
                <a:gd name="T28" fmla="*/ 2147483647 w 78"/>
                <a:gd name="T29" fmla="*/ 2147483647 h 77"/>
                <a:gd name="T30" fmla="*/ 2147483647 w 78"/>
                <a:gd name="T31" fmla="*/ 2147483647 h 77"/>
                <a:gd name="T32" fmla="*/ 2147483647 w 78"/>
                <a:gd name="T33" fmla="*/ 2147483647 h 77"/>
                <a:gd name="T34" fmla="*/ 2147483647 w 78"/>
                <a:gd name="T35" fmla="*/ 2147483647 h 77"/>
                <a:gd name="T36" fmla="*/ 2147483647 w 78"/>
                <a:gd name="T37" fmla="*/ 2147483647 h 77"/>
                <a:gd name="T38" fmla="*/ 2147483647 w 78"/>
                <a:gd name="T39" fmla="*/ 2147483647 h 77"/>
                <a:gd name="T40" fmla="*/ 2147483647 w 78"/>
                <a:gd name="T41" fmla="*/ 2147483647 h 77"/>
                <a:gd name="T42" fmla="*/ 2147483647 w 78"/>
                <a:gd name="T43" fmla="*/ 2147483647 h 77"/>
                <a:gd name="T44" fmla="*/ 2147483647 w 78"/>
                <a:gd name="T45" fmla="*/ 2147483647 h 77"/>
                <a:gd name="T46" fmla="*/ 2147483647 w 78"/>
                <a:gd name="T47" fmla="*/ 2147483647 h 77"/>
                <a:gd name="T48" fmla="*/ 2147483647 w 78"/>
                <a:gd name="T49" fmla="*/ 2147483647 h 77"/>
                <a:gd name="T50" fmla="*/ 2147483647 w 78"/>
                <a:gd name="T51" fmla="*/ 2147483647 h 77"/>
                <a:gd name="T52" fmla="*/ 2147483647 w 78"/>
                <a:gd name="T53" fmla="*/ 2147483647 h 77"/>
                <a:gd name="T54" fmla="*/ 2147483647 w 78"/>
                <a:gd name="T55" fmla="*/ 2147483647 h 77"/>
                <a:gd name="T56" fmla="*/ 2147483647 w 78"/>
                <a:gd name="T57" fmla="*/ 2147483647 h 77"/>
                <a:gd name="T58" fmla="*/ 2147483647 w 78"/>
                <a:gd name="T59" fmla="*/ 2147483647 h 77"/>
                <a:gd name="T60" fmla="*/ 2147483647 w 78"/>
                <a:gd name="T61" fmla="*/ 2147483647 h 77"/>
                <a:gd name="T62" fmla="*/ 2147483647 w 78"/>
                <a:gd name="T63" fmla="*/ 2147483647 h 77"/>
                <a:gd name="T64" fmla="*/ 2147483647 w 78"/>
                <a:gd name="T65" fmla="*/ 2147483647 h 77"/>
                <a:gd name="T66" fmla="*/ 2147483647 w 78"/>
                <a:gd name="T67" fmla="*/ 2147483647 h 77"/>
                <a:gd name="T68" fmla="*/ 2147483647 w 78"/>
                <a:gd name="T69" fmla="*/ 0 h 77"/>
                <a:gd name="T70" fmla="*/ 2147483647 w 78"/>
                <a:gd name="T71" fmla="*/ 2147483647 h 77"/>
                <a:gd name="T72" fmla="*/ 2147483647 w 78"/>
                <a:gd name="T73" fmla="*/ 2147483647 h 77"/>
                <a:gd name="T74" fmla="*/ 2147483647 w 78"/>
                <a:gd name="T75" fmla="*/ 2147483647 h 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77">
                  <a:moveTo>
                    <a:pt x="59" y="63"/>
                  </a:moveTo>
                  <a:cubicBezTo>
                    <a:pt x="61" y="61"/>
                    <a:pt x="64" y="59"/>
                    <a:pt x="67" y="58"/>
                  </a:cubicBezTo>
                  <a:cubicBezTo>
                    <a:pt x="69" y="57"/>
                    <a:pt x="72" y="55"/>
                    <a:pt x="74" y="53"/>
                  </a:cubicBezTo>
                  <a:cubicBezTo>
                    <a:pt x="76" y="51"/>
                    <a:pt x="78" y="48"/>
                    <a:pt x="78" y="44"/>
                  </a:cubicBezTo>
                  <a:cubicBezTo>
                    <a:pt x="78" y="43"/>
                    <a:pt x="78" y="42"/>
                    <a:pt x="78" y="41"/>
                  </a:cubicBezTo>
                  <a:cubicBezTo>
                    <a:pt x="77" y="39"/>
                    <a:pt x="76" y="38"/>
                    <a:pt x="75" y="37"/>
                  </a:cubicBezTo>
                  <a:cubicBezTo>
                    <a:pt x="73" y="36"/>
                    <a:pt x="72" y="35"/>
                    <a:pt x="70" y="35"/>
                  </a:cubicBezTo>
                  <a:cubicBezTo>
                    <a:pt x="69" y="35"/>
                    <a:pt x="69" y="36"/>
                    <a:pt x="68" y="36"/>
                  </a:cubicBezTo>
                  <a:cubicBezTo>
                    <a:pt x="68" y="33"/>
                    <a:pt x="68" y="32"/>
                    <a:pt x="68" y="32"/>
                  </a:cubicBezTo>
                  <a:cubicBezTo>
                    <a:pt x="68" y="31"/>
                    <a:pt x="68" y="31"/>
                    <a:pt x="67" y="31"/>
                  </a:cubicBezTo>
                  <a:cubicBezTo>
                    <a:pt x="10" y="31"/>
                    <a:pt x="10" y="31"/>
                    <a:pt x="10" y="31"/>
                  </a:cubicBezTo>
                  <a:cubicBezTo>
                    <a:pt x="9" y="31"/>
                    <a:pt x="9" y="31"/>
                    <a:pt x="9" y="32"/>
                  </a:cubicBezTo>
                  <a:cubicBezTo>
                    <a:pt x="9" y="32"/>
                    <a:pt x="9" y="53"/>
                    <a:pt x="21" y="67"/>
                  </a:cubicBezTo>
                  <a:cubicBezTo>
                    <a:pt x="0" y="67"/>
                    <a:pt x="0" y="67"/>
                    <a:pt x="0" y="67"/>
                  </a:cubicBezTo>
                  <a:cubicBezTo>
                    <a:pt x="0" y="67"/>
                    <a:pt x="10" y="77"/>
                    <a:pt x="30" y="77"/>
                  </a:cubicBezTo>
                  <a:cubicBezTo>
                    <a:pt x="48" y="77"/>
                    <a:pt x="48" y="77"/>
                    <a:pt x="48" y="77"/>
                  </a:cubicBezTo>
                  <a:cubicBezTo>
                    <a:pt x="67" y="77"/>
                    <a:pt x="78" y="67"/>
                    <a:pt x="78" y="67"/>
                  </a:cubicBezTo>
                  <a:cubicBezTo>
                    <a:pt x="56" y="67"/>
                    <a:pt x="56" y="67"/>
                    <a:pt x="56" y="67"/>
                  </a:cubicBezTo>
                  <a:cubicBezTo>
                    <a:pt x="57" y="66"/>
                    <a:pt x="58" y="65"/>
                    <a:pt x="59" y="63"/>
                  </a:cubicBezTo>
                  <a:close/>
                  <a:moveTo>
                    <a:pt x="68" y="40"/>
                  </a:moveTo>
                  <a:cubicBezTo>
                    <a:pt x="68" y="40"/>
                    <a:pt x="69" y="40"/>
                    <a:pt x="70" y="40"/>
                  </a:cubicBezTo>
                  <a:cubicBezTo>
                    <a:pt x="71" y="40"/>
                    <a:pt x="72" y="40"/>
                    <a:pt x="72" y="40"/>
                  </a:cubicBezTo>
                  <a:cubicBezTo>
                    <a:pt x="73" y="41"/>
                    <a:pt x="73" y="41"/>
                    <a:pt x="74" y="42"/>
                  </a:cubicBezTo>
                  <a:cubicBezTo>
                    <a:pt x="74" y="43"/>
                    <a:pt x="74" y="44"/>
                    <a:pt x="74" y="44"/>
                  </a:cubicBezTo>
                  <a:cubicBezTo>
                    <a:pt x="74" y="46"/>
                    <a:pt x="73" y="48"/>
                    <a:pt x="71" y="50"/>
                  </a:cubicBezTo>
                  <a:cubicBezTo>
                    <a:pt x="69" y="52"/>
                    <a:pt x="67" y="53"/>
                    <a:pt x="65" y="54"/>
                  </a:cubicBezTo>
                  <a:cubicBezTo>
                    <a:pt x="64" y="54"/>
                    <a:pt x="64" y="54"/>
                    <a:pt x="63" y="55"/>
                  </a:cubicBezTo>
                  <a:cubicBezTo>
                    <a:pt x="66" y="50"/>
                    <a:pt x="67" y="44"/>
                    <a:pt x="68" y="40"/>
                  </a:cubicBezTo>
                  <a:close/>
                  <a:moveTo>
                    <a:pt x="36" y="24"/>
                  </a:moveTo>
                  <a:cubicBezTo>
                    <a:pt x="38" y="22"/>
                    <a:pt x="42" y="21"/>
                    <a:pt x="43" y="20"/>
                  </a:cubicBezTo>
                  <a:cubicBezTo>
                    <a:pt x="46" y="17"/>
                    <a:pt x="47" y="14"/>
                    <a:pt x="48" y="10"/>
                  </a:cubicBezTo>
                  <a:cubicBezTo>
                    <a:pt x="46" y="13"/>
                    <a:pt x="45" y="15"/>
                    <a:pt x="42" y="17"/>
                  </a:cubicBezTo>
                  <a:cubicBezTo>
                    <a:pt x="39" y="18"/>
                    <a:pt x="37" y="20"/>
                    <a:pt x="36" y="24"/>
                  </a:cubicBezTo>
                  <a:close/>
                  <a:moveTo>
                    <a:pt x="42" y="9"/>
                  </a:moveTo>
                  <a:cubicBezTo>
                    <a:pt x="44" y="6"/>
                    <a:pt x="44" y="3"/>
                    <a:pt x="43" y="0"/>
                  </a:cubicBezTo>
                  <a:cubicBezTo>
                    <a:pt x="41" y="4"/>
                    <a:pt x="35" y="8"/>
                    <a:pt x="33" y="11"/>
                  </a:cubicBezTo>
                  <a:cubicBezTo>
                    <a:pt x="29" y="14"/>
                    <a:pt x="29" y="18"/>
                    <a:pt x="30" y="23"/>
                  </a:cubicBezTo>
                  <a:cubicBezTo>
                    <a:pt x="32" y="17"/>
                    <a:pt x="40" y="14"/>
                    <a:pt x="42" y="9"/>
                  </a:cubicBezTo>
                  <a:close/>
                </a:path>
              </a:pathLst>
            </a:custGeom>
            <a:solidFill>
              <a:srgbClr val="0F3D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49" name="文本框 48"/>
          <p:cNvSpPr txBox="1"/>
          <p:nvPr/>
        </p:nvSpPr>
        <p:spPr>
          <a:xfrm>
            <a:off x="732351" y="5065164"/>
            <a:ext cx="4814888" cy="1289905"/>
          </a:xfrm>
          <a:prstGeom prst="rect">
            <a:avLst/>
          </a:prstGeom>
          <a:noFill/>
        </p:spPr>
        <p:txBody>
          <a:bodyPr wrap="square">
            <a:spAutoFit/>
          </a:bodyPr>
          <a:lstStyle/>
          <a:p>
            <a:pPr algn="just">
              <a:lnSpc>
                <a:spcPct val="150000"/>
              </a:lnSpc>
            </a:pP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水环境规划片区境内地下水水质达到</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Ⅰ</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类标准，地下水水质稳定达到并优于国家《地下水质量标准》（</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GB/T14848-2017</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Ⅱ</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类标准。</a:t>
            </a:r>
            <a:endPar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5" name="文本框 54"/>
          <p:cNvSpPr txBox="1"/>
          <p:nvPr/>
        </p:nvSpPr>
        <p:spPr>
          <a:xfrm>
            <a:off x="732351" y="935969"/>
            <a:ext cx="5038453" cy="1289905"/>
          </a:xfrm>
          <a:prstGeom prst="rect">
            <a:avLst/>
          </a:prstGeom>
          <a:noFill/>
        </p:spPr>
        <p:txBody>
          <a:bodyPr wrap="square">
            <a:spAutoFit/>
          </a:bodyPr>
          <a:lstStyle/>
          <a:p>
            <a:pPr algn="just">
              <a:lnSpc>
                <a:spcPct val="150000"/>
              </a:lnSpc>
            </a:pP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大气环境环境空气质量稳定控制在国家《环境空气质量标准》（</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GB3095-2012</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）及修改单中的二级标准。</a:t>
            </a:r>
            <a:endPar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文本框 56"/>
          <p:cNvSpPr txBox="1"/>
          <p:nvPr/>
        </p:nvSpPr>
        <p:spPr>
          <a:xfrm>
            <a:off x="6255391" y="5051772"/>
            <a:ext cx="4583663" cy="1289905"/>
          </a:xfrm>
          <a:prstGeom prst="rect">
            <a:avLst/>
          </a:prstGeom>
          <a:noFill/>
        </p:spPr>
        <p:txBody>
          <a:bodyPr wrap="square">
            <a:spAutoFit/>
          </a:bodyPr>
          <a:lstStyle/>
          <a:p>
            <a:pPr>
              <a:lnSpc>
                <a:spcPct val="150000"/>
              </a:lnSpc>
            </a:pP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声环境质量按照《声环境质量标准》（</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GB 3096</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2008</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类或</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类标准控制，工业生产区执行《工业企业厂界噪声标准》</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文本框 58"/>
          <p:cNvSpPr txBox="1"/>
          <p:nvPr/>
        </p:nvSpPr>
        <p:spPr>
          <a:xfrm>
            <a:off x="6300485" y="935969"/>
            <a:ext cx="4493474" cy="874214"/>
          </a:xfrm>
          <a:prstGeom prst="rect">
            <a:avLst/>
          </a:prstGeom>
          <a:noFill/>
        </p:spPr>
        <p:txBody>
          <a:bodyPr wrap="square">
            <a:spAutoFit/>
          </a:bodyPr>
          <a:lstStyle/>
          <a:p>
            <a:pPr algn="just">
              <a:lnSpc>
                <a:spcPct val="150000"/>
              </a:lnSpc>
            </a:pP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工业固体废物综合利用率</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100%</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，危险废物处置率</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100%</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，生活垃圾无害化处理率</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100%</a:t>
            </a: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sp>
        <p:nvSpPr>
          <p:cNvPr id="27" name="文本框 12"/>
          <p:cNvSpPr txBox="1">
            <a:spLocks noChangeArrowheads="1"/>
          </p:cNvSpPr>
          <p:nvPr/>
        </p:nvSpPr>
        <p:spPr bwMode="auto">
          <a:xfrm>
            <a:off x="768350" y="289580"/>
            <a:ext cx="4230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五、投融资及效益</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7" name="Freeform 493"/>
          <p:cNvSpPr/>
          <p:nvPr/>
        </p:nvSpPr>
        <p:spPr bwMode="auto">
          <a:xfrm>
            <a:off x="485775" y="428625"/>
            <a:ext cx="349250" cy="365125"/>
          </a:xfrm>
          <a:custGeom>
            <a:avLst/>
            <a:gdLst>
              <a:gd name="T0" fmla="*/ 2147483647 w 275"/>
              <a:gd name="T1" fmla="*/ 2147483647 h 287"/>
              <a:gd name="T2" fmla="*/ 2147483647 w 275"/>
              <a:gd name="T3" fmla="*/ 2147483647 h 287"/>
              <a:gd name="T4" fmla="*/ 2147483647 w 275"/>
              <a:gd name="T5" fmla="*/ 2147483647 h 287"/>
              <a:gd name="T6" fmla="*/ 2147483647 w 275"/>
              <a:gd name="T7" fmla="*/ 2147483647 h 287"/>
              <a:gd name="T8" fmla="*/ 2147483647 w 275"/>
              <a:gd name="T9" fmla="*/ 2147483647 h 287"/>
              <a:gd name="T10" fmla="*/ 2147483647 w 275"/>
              <a:gd name="T11" fmla="*/ 2147483647 h 287"/>
              <a:gd name="T12" fmla="*/ 2147483647 w 275"/>
              <a:gd name="T13" fmla="*/ 2147483647 h 287"/>
              <a:gd name="T14" fmla="*/ 2147483647 w 275"/>
              <a:gd name="T15" fmla="*/ 2147483647 h 287"/>
              <a:gd name="T16" fmla="*/ 2147483647 w 275"/>
              <a:gd name="T17" fmla="*/ 2147483647 h 287"/>
              <a:gd name="T18" fmla="*/ 2147483647 w 275"/>
              <a:gd name="T19" fmla="*/ 2147483647 h 287"/>
              <a:gd name="T20" fmla="*/ 2147483647 w 275"/>
              <a:gd name="T21" fmla="*/ 2147483647 h 287"/>
              <a:gd name="T22" fmla="*/ 2147483647 w 275"/>
              <a:gd name="T23" fmla="*/ 2147483647 h 287"/>
              <a:gd name="T24" fmla="*/ 2147483647 w 275"/>
              <a:gd name="T25" fmla="*/ 2147483647 h 287"/>
              <a:gd name="T26" fmla="*/ 2147483647 w 275"/>
              <a:gd name="T27" fmla="*/ 2147483647 h 287"/>
              <a:gd name="T28" fmla="*/ 2147483647 w 275"/>
              <a:gd name="T29" fmla="*/ 2147483647 h 287"/>
              <a:gd name="T30" fmla="*/ 2147483647 w 275"/>
              <a:gd name="T31" fmla="*/ 2147483647 h 287"/>
              <a:gd name="T32" fmla="*/ 2147483647 w 275"/>
              <a:gd name="T33" fmla="*/ 2147483647 h 287"/>
              <a:gd name="T34" fmla="*/ 2147483647 w 275"/>
              <a:gd name="T35" fmla="*/ 2147483647 h 287"/>
              <a:gd name="T36" fmla="*/ 2147483647 w 275"/>
              <a:gd name="T37" fmla="*/ 2147483647 h 287"/>
              <a:gd name="T38" fmla="*/ 2147483647 w 275"/>
              <a:gd name="T39" fmla="*/ 2147483647 h 287"/>
              <a:gd name="T40" fmla="*/ 2147483647 w 275"/>
              <a:gd name="T41" fmla="*/ 2147483647 h 287"/>
              <a:gd name="T42" fmla="*/ 2147483647 w 275"/>
              <a:gd name="T43" fmla="*/ 2147483647 h 287"/>
              <a:gd name="T44" fmla="*/ 2147483647 w 275"/>
              <a:gd name="T45" fmla="*/ 2147483647 h 287"/>
              <a:gd name="T46" fmla="*/ 2147483647 w 275"/>
              <a:gd name="T47" fmla="*/ 0 h 287"/>
              <a:gd name="T48" fmla="*/ 2147483647 w 275"/>
              <a:gd name="T49" fmla="*/ 2147483647 h 287"/>
              <a:gd name="T50" fmla="*/ 2147483647 w 275"/>
              <a:gd name="T51" fmla="*/ 2147483647 h 287"/>
              <a:gd name="T52" fmla="*/ 0 w 275"/>
              <a:gd name="T53" fmla="*/ 2147483647 h 287"/>
              <a:gd name="T54" fmla="*/ 2147483647 w 275"/>
              <a:gd name="T55" fmla="*/ 2147483647 h 287"/>
              <a:gd name="T56" fmla="*/ 2147483647 w 275"/>
              <a:gd name="T57" fmla="*/ 2147483647 h 287"/>
              <a:gd name="T58" fmla="*/ 2147483647 w 275"/>
              <a:gd name="T59" fmla="*/ 2147483647 h 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投融资</a:t>
            </a:r>
            <a:endParaRPr lang="zh-CN" altLang="en-US" b="1" dirty="0">
              <a:solidFill>
                <a:srgbClr val="FFFFFF"/>
              </a:solidFill>
              <a:latin typeface="微软雅黑" panose="020B0503020204020204" pitchFamily="34" charset="-122"/>
              <a:ea typeface="微软雅黑" panose="020B0503020204020204" pitchFamily="34" charset="-122"/>
            </a:endParaRPr>
          </a:p>
        </p:txBody>
      </p:sp>
      <p:grpSp>
        <p:nvGrpSpPr>
          <p:cNvPr id="34" name="组合 27"/>
          <p:cNvGrpSpPr/>
          <p:nvPr/>
        </p:nvGrpSpPr>
        <p:grpSpPr>
          <a:xfrm rot="0">
            <a:off x="1346835" y="2770505"/>
            <a:ext cx="5096510" cy="3164840"/>
            <a:chOff x="1662113" y="2868613"/>
            <a:chExt cx="3057525" cy="2247900"/>
          </a:xfrm>
          <a:effectLst>
            <a:outerShdw blurRad="76200" dir="18900000" sy="23000" kx="-1200000" algn="bl" rotWithShape="0">
              <a:prstClr val="black">
                <a:alpha val="20000"/>
              </a:prstClr>
            </a:outerShdw>
          </a:effectLst>
        </p:grpSpPr>
        <p:sp>
          <p:nvSpPr>
            <p:cNvPr id="35" name="Freeform 7"/>
            <p:cNvSpPr/>
            <p:nvPr/>
          </p:nvSpPr>
          <p:spPr bwMode="auto">
            <a:xfrm>
              <a:off x="1662113" y="3468688"/>
              <a:ext cx="1533525" cy="1647825"/>
            </a:xfrm>
            <a:custGeom>
              <a:avLst/>
              <a:gdLst/>
              <a:ahLst/>
              <a:cxnLst>
                <a:cxn ang="0">
                  <a:pos x="0" y="37"/>
                </a:cxn>
                <a:cxn ang="0">
                  <a:pos x="161" y="173"/>
                </a:cxn>
                <a:cxn ang="0">
                  <a:pos x="160" y="104"/>
                </a:cxn>
                <a:cxn ang="0">
                  <a:pos x="36" y="0"/>
                </a:cxn>
                <a:cxn ang="0">
                  <a:pos x="0" y="37"/>
                </a:cxn>
              </a:cxnLst>
              <a:rect l="0" t="0" r="r" b="b"/>
              <a:pathLst>
                <a:path w="161" h="173">
                  <a:moveTo>
                    <a:pt x="0" y="37"/>
                  </a:moveTo>
                  <a:lnTo>
                    <a:pt x="161" y="173"/>
                  </a:lnTo>
                  <a:lnTo>
                    <a:pt x="160" y="104"/>
                  </a:lnTo>
                  <a:lnTo>
                    <a:pt x="36" y="0"/>
                  </a:lnTo>
                  <a:lnTo>
                    <a:pt x="0" y="37"/>
                  </a:lnTo>
                  <a:close/>
                </a:path>
              </a:pathLst>
            </a:custGeom>
            <a:gradFill flip="none" rotWithShape="1">
              <a:gsLst>
                <a:gs pos="0">
                  <a:srgbClr val="FFC000"/>
                </a:gs>
                <a:gs pos="100000">
                  <a:schemeClr val="accent6">
                    <a:lumMod val="75000"/>
                  </a:schemeClr>
                </a:gs>
              </a:gsLst>
              <a:lin ang="8100000" scaled="1"/>
            </a:gradFill>
            <a:ln w="12700" algn="ctr">
              <a:solidFill>
                <a:srgbClr val="F2F2F2"/>
              </a:solidFill>
              <a:miter lim="800000"/>
            </a:ln>
            <a:effectLst/>
            <a:scene3d>
              <a:camera prst="orthographicFront"/>
              <a:lightRig rig="flat" dir="t">
                <a:rot lat="0" lon="0" rev="4200000"/>
              </a:lightRig>
            </a:scene3d>
            <a:sp3d>
              <a:bevelT prst="relaxedInset"/>
            </a:sp3d>
          </p:spPr>
          <p:txBody>
            <a:bodyPr wrap="none" anchor="ctr"/>
            <a:lstStyle/>
            <a:p>
              <a:pPr eaLnBrk="0" fontAlgn="ctr" hangingPunct="0">
                <a:spcBef>
                  <a:spcPct val="0"/>
                </a:spcBef>
                <a:spcAft>
                  <a:spcPct val="0"/>
                </a:spcAft>
                <a:buClr>
                  <a:srgbClr val="FF0000"/>
                </a:buClr>
                <a:buSzPct val="70000"/>
                <a:defRPr/>
              </a:pPr>
              <a:endParaRPr lang="zh-CN" altLang="en-US" sz="1600">
                <a:solidFill>
                  <a:srgbClr val="000000"/>
                </a:solidFill>
                <a:latin typeface="Arial" panose="020B0604020202020204"/>
                <a:ea typeface="微软雅黑" panose="020B0503020204020204" pitchFamily="34" charset="-122"/>
              </a:endParaRPr>
            </a:p>
          </p:txBody>
        </p:sp>
        <p:sp>
          <p:nvSpPr>
            <p:cNvPr id="36" name="Freeform 8"/>
            <p:cNvSpPr/>
            <p:nvPr/>
          </p:nvSpPr>
          <p:spPr bwMode="auto">
            <a:xfrm>
              <a:off x="3195638" y="3468688"/>
              <a:ext cx="1524000" cy="1647825"/>
            </a:xfrm>
            <a:custGeom>
              <a:avLst/>
              <a:gdLst/>
              <a:ahLst/>
              <a:cxnLst>
                <a:cxn ang="0">
                  <a:pos x="160" y="37"/>
                </a:cxn>
                <a:cxn ang="0">
                  <a:pos x="0" y="173"/>
                </a:cxn>
                <a:cxn ang="0">
                  <a:pos x="0" y="104"/>
                </a:cxn>
                <a:cxn ang="0">
                  <a:pos x="124" y="0"/>
                </a:cxn>
                <a:cxn ang="0">
                  <a:pos x="160" y="37"/>
                </a:cxn>
              </a:cxnLst>
              <a:rect l="0" t="0" r="r" b="b"/>
              <a:pathLst>
                <a:path w="160" h="173">
                  <a:moveTo>
                    <a:pt x="160" y="37"/>
                  </a:moveTo>
                  <a:lnTo>
                    <a:pt x="0" y="173"/>
                  </a:lnTo>
                  <a:lnTo>
                    <a:pt x="0" y="104"/>
                  </a:lnTo>
                  <a:lnTo>
                    <a:pt x="124" y="0"/>
                  </a:lnTo>
                  <a:lnTo>
                    <a:pt x="160" y="37"/>
                  </a:lnTo>
                  <a:close/>
                </a:path>
              </a:pathLst>
            </a:custGeom>
            <a:gradFill flip="none" rotWithShape="1">
              <a:gsLst>
                <a:gs pos="0">
                  <a:srgbClr val="FFC000"/>
                </a:gs>
                <a:gs pos="100000">
                  <a:schemeClr val="accent6">
                    <a:lumMod val="75000"/>
                  </a:schemeClr>
                </a:gs>
              </a:gsLst>
              <a:lin ang="8100000" scaled="1"/>
            </a:gradFill>
            <a:ln w="12700" algn="ctr">
              <a:solidFill>
                <a:srgbClr val="F2F2F2"/>
              </a:solidFill>
              <a:miter lim="800000"/>
            </a:ln>
            <a:effectLst/>
            <a:scene3d>
              <a:camera prst="orthographicFront"/>
              <a:lightRig rig="flat" dir="t">
                <a:rot lat="0" lon="0" rev="4200000"/>
              </a:lightRig>
            </a:scene3d>
            <a:sp3d>
              <a:bevelT prst="relaxedInset"/>
            </a:sp3d>
          </p:spPr>
          <p:txBody>
            <a:bodyPr wrap="none" anchor="ctr"/>
            <a:lstStyle/>
            <a:p>
              <a:pPr eaLnBrk="0" fontAlgn="ctr" hangingPunct="0">
                <a:spcBef>
                  <a:spcPct val="0"/>
                </a:spcBef>
                <a:spcAft>
                  <a:spcPct val="0"/>
                </a:spcAft>
                <a:buClr>
                  <a:srgbClr val="FF0000"/>
                </a:buClr>
                <a:buSzPct val="70000"/>
                <a:defRPr/>
              </a:pPr>
              <a:endParaRPr lang="zh-CN" altLang="en-US" sz="1600">
                <a:solidFill>
                  <a:srgbClr val="000000"/>
                </a:solidFill>
                <a:latin typeface="Arial" panose="020B0604020202020204"/>
                <a:ea typeface="微软雅黑" panose="020B0503020204020204" pitchFamily="34" charset="-122"/>
              </a:endParaRPr>
            </a:p>
          </p:txBody>
        </p:sp>
        <p:sp>
          <p:nvSpPr>
            <p:cNvPr id="37" name="Freeform 9"/>
            <p:cNvSpPr/>
            <p:nvPr/>
          </p:nvSpPr>
          <p:spPr bwMode="auto">
            <a:xfrm>
              <a:off x="2005013" y="2868613"/>
              <a:ext cx="2371725" cy="1590675"/>
            </a:xfrm>
            <a:custGeom>
              <a:avLst/>
              <a:gdLst/>
              <a:ahLst/>
              <a:cxnLst>
                <a:cxn ang="0">
                  <a:pos x="124" y="0"/>
                </a:cxn>
                <a:cxn ang="0">
                  <a:pos x="0" y="63"/>
                </a:cxn>
                <a:cxn ang="0">
                  <a:pos x="125" y="167"/>
                </a:cxn>
                <a:cxn ang="0">
                  <a:pos x="249" y="63"/>
                </a:cxn>
                <a:cxn ang="0">
                  <a:pos x="124" y="0"/>
                </a:cxn>
              </a:cxnLst>
              <a:rect l="0" t="0" r="r" b="b"/>
              <a:pathLst>
                <a:path w="249" h="167">
                  <a:moveTo>
                    <a:pt x="124" y="0"/>
                  </a:moveTo>
                  <a:lnTo>
                    <a:pt x="0" y="63"/>
                  </a:lnTo>
                  <a:lnTo>
                    <a:pt x="125" y="167"/>
                  </a:lnTo>
                  <a:lnTo>
                    <a:pt x="249" y="63"/>
                  </a:lnTo>
                  <a:lnTo>
                    <a:pt x="124" y="0"/>
                  </a:lnTo>
                  <a:close/>
                </a:path>
              </a:pathLst>
            </a:custGeom>
            <a:gradFill flip="none" rotWithShape="1">
              <a:gsLst>
                <a:gs pos="0">
                  <a:srgbClr val="FFC000"/>
                </a:gs>
                <a:gs pos="100000">
                  <a:schemeClr val="accent6">
                    <a:lumMod val="75000"/>
                  </a:schemeClr>
                </a:gs>
              </a:gsLst>
              <a:lin ang="8100000" scaled="1"/>
            </a:gradFill>
            <a:ln w="12700" algn="ctr">
              <a:solidFill>
                <a:srgbClr val="F2F2F2"/>
              </a:solidFill>
              <a:miter lim="800000"/>
            </a:ln>
            <a:effectLst/>
            <a:scene3d>
              <a:camera prst="orthographicFront"/>
              <a:lightRig rig="flat" dir="t">
                <a:rot lat="0" lon="0" rev="4200000"/>
              </a:lightRig>
            </a:scene3d>
            <a:sp3d>
              <a:bevelT prst="relaxedInset"/>
            </a:sp3d>
          </p:spPr>
          <p:txBody>
            <a:bodyPr wrap="none" anchor="ctr"/>
            <a:lstStyle/>
            <a:p>
              <a:pPr eaLnBrk="0" fontAlgn="ctr" hangingPunct="0">
                <a:spcBef>
                  <a:spcPct val="0"/>
                </a:spcBef>
                <a:spcAft>
                  <a:spcPct val="0"/>
                </a:spcAft>
                <a:buClr>
                  <a:srgbClr val="FF0000"/>
                </a:buClr>
                <a:buSzPct val="70000"/>
                <a:defRPr/>
              </a:pPr>
              <a:endParaRPr lang="zh-CN" altLang="en-US" sz="1600">
                <a:solidFill>
                  <a:srgbClr val="000000"/>
                </a:solidFill>
                <a:latin typeface="Arial" panose="020B0604020202020204"/>
                <a:ea typeface="微软雅黑" panose="020B0503020204020204" pitchFamily="34" charset="-122"/>
              </a:endParaRPr>
            </a:p>
          </p:txBody>
        </p:sp>
      </p:grpSp>
      <p:grpSp>
        <p:nvGrpSpPr>
          <p:cNvPr id="38" name="组合 26"/>
          <p:cNvGrpSpPr/>
          <p:nvPr/>
        </p:nvGrpSpPr>
        <p:grpSpPr>
          <a:xfrm rot="0">
            <a:off x="2030730" y="2556510"/>
            <a:ext cx="3730625" cy="2279015"/>
            <a:chOff x="2071688" y="2716213"/>
            <a:chExt cx="2238375" cy="1619250"/>
          </a:xfrm>
        </p:grpSpPr>
        <p:sp>
          <p:nvSpPr>
            <p:cNvPr id="359459" name="Freeform 13"/>
            <p:cNvSpPr/>
            <p:nvPr/>
          </p:nvSpPr>
          <p:spPr bwMode="auto">
            <a:xfrm>
              <a:off x="2071688" y="2992438"/>
              <a:ext cx="1114425" cy="1343025"/>
            </a:xfrm>
            <a:custGeom>
              <a:avLst/>
              <a:gdLst>
                <a:gd name="T0" fmla="*/ 2147483647 w 117"/>
                <a:gd name="T1" fmla="*/ 2147483647 h 141"/>
                <a:gd name="T2" fmla="*/ 2147483647 w 117"/>
                <a:gd name="T3" fmla="*/ 2147483647 h 141"/>
                <a:gd name="T4" fmla="*/ 2147483647 w 117"/>
                <a:gd name="T5" fmla="*/ 0 h 141"/>
                <a:gd name="T6" fmla="*/ 0 w 117"/>
                <a:gd name="T7" fmla="*/ 2147483647 h 141"/>
                <a:gd name="T8" fmla="*/ 2147483647 w 117"/>
                <a:gd name="T9" fmla="*/ 2147483647 h 141"/>
                <a:gd name="T10" fmla="*/ 0 60000 65536"/>
                <a:gd name="T11" fmla="*/ 0 60000 65536"/>
                <a:gd name="T12" fmla="*/ 0 60000 65536"/>
                <a:gd name="T13" fmla="*/ 0 60000 65536"/>
                <a:gd name="T14" fmla="*/ 0 60000 65536"/>
                <a:gd name="T15" fmla="*/ 0 w 117"/>
                <a:gd name="T16" fmla="*/ 0 h 141"/>
                <a:gd name="T17" fmla="*/ 117 w 117"/>
                <a:gd name="T18" fmla="*/ 141 h 141"/>
              </a:gdLst>
              <a:ahLst/>
              <a:cxnLst>
                <a:cxn ang="T10">
                  <a:pos x="T0" y="T1"/>
                </a:cxn>
                <a:cxn ang="T11">
                  <a:pos x="T2" y="T3"/>
                </a:cxn>
                <a:cxn ang="T12">
                  <a:pos x="T4" y="T5"/>
                </a:cxn>
                <a:cxn ang="T13">
                  <a:pos x="T6" y="T7"/>
                </a:cxn>
                <a:cxn ang="T14">
                  <a:pos x="T8" y="T9"/>
                </a:cxn>
              </a:cxnLst>
              <a:rect l="T15" t="T16" r="T17" b="T18"/>
              <a:pathLst>
                <a:path w="117" h="141">
                  <a:moveTo>
                    <a:pt x="117" y="141"/>
                  </a:moveTo>
                  <a:lnTo>
                    <a:pt x="117" y="59"/>
                  </a:lnTo>
                  <a:lnTo>
                    <a:pt x="42" y="0"/>
                  </a:lnTo>
                  <a:lnTo>
                    <a:pt x="0" y="43"/>
                  </a:lnTo>
                  <a:lnTo>
                    <a:pt x="117" y="141"/>
                  </a:lnTo>
                  <a:close/>
                </a:path>
              </a:pathLst>
            </a:custGeom>
            <a:gradFill rotWithShape="1">
              <a:gsLst>
                <a:gs pos="0">
                  <a:srgbClr val="00B0F0"/>
                </a:gs>
                <a:gs pos="100000">
                  <a:srgbClr val="0070C0"/>
                </a:gs>
              </a:gsLst>
              <a:lin ang="2700000" scaled="1"/>
            </a:gradFill>
            <a:ln w="12700" algn="ctr">
              <a:solidFill>
                <a:srgbClr val="A3E3FF"/>
              </a:solidFill>
              <a:miter lim="800000"/>
            </a:ln>
          </p:spPr>
          <p:txBody>
            <a:bodyPr wrap="none" anchor="ctr"/>
            <a:lstStyle/>
            <a:p>
              <a:endParaRPr lang="zh-CN" altLang="en-US"/>
            </a:p>
          </p:txBody>
        </p:sp>
        <p:sp>
          <p:nvSpPr>
            <p:cNvPr id="40" name="Freeform 14"/>
            <p:cNvSpPr/>
            <p:nvPr/>
          </p:nvSpPr>
          <p:spPr bwMode="auto">
            <a:xfrm>
              <a:off x="3195638" y="2992438"/>
              <a:ext cx="1114425" cy="1343025"/>
            </a:xfrm>
            <a:custGeom>
              <a:avLst/>
              <a:gdLst/>
              <a:ahLst/>
              <a:cxnLst>
                <a:cxn ang="0">
                  <a:pos x="0" y="141"/>
                </a:cxn>
                <a:cxn ang="0">
                  <a:pos x="0" y="59"/>
                </a:cxn>
                <a:cxn ang="0">
                  <a:pos x="75" y="0"/>
                </a:cxn>
                <a:cxn ang="0">
                  <a:pos x="117" y="43"/>
                </a:cxn>
                <a:cxn ang="0">
                  <a:pos x="0" y="141"/>
                </a:cxn>
              </a:cxnLst>
              <a:rect l="0" t="0" r="r" b="b"/>
              <a:pathLst>
                <a:path w="117" h="141">
                  <a:moveTo>
                    <a:pt x="0" y="141"/>
                  </a:moveTo>
                  <a:lnTo>
                    <a:pt x="0" y="59"/>
                  </a:lnTo>
                  <a:lnTo>
                    <a:pt x="75" y="0"/>
                  </a:lnTo>
                  <a:lnTo>
                    <a:pt x="117" y="43"/>
                  </a:lnTo>
                  <a:lnTo>
                    <a:pt x="0" y="141"/>
                  </a:lnTo>
                  <a:close/>
                </a:path>
              </a:pathLst>
            </a:custGeom>
            <a:gradFill flip="none" rotWithShape="1">
              <a:gsLst>
                <a:gs pos="0">
                  <a:srgbClr val="00B0F0"/>
                </a:gs>
                <a:gs pos="100000">
                  <a:srgbClr val="0070C0"/>
                </a:gs>
              </a:gsLst>
              <a:lin ang="8100000" scaled="1"/>
            </a:gradFill>
            <a:ln w="12700" algn="ctr">
              <a:solidFill>
                <a:srgbClr val="A3E3FF"/>
              </a:solidFill>
              <a:miter lim="800000"/>
            </a:ln>
            <a:effectLst/>
            <a:scene3d>
              <a:camera prst="orthographicFront"/>
              <a:lightRig rig="flat" dir="t">
                <a:rot lat="0" lon="0" rev="4200000"/>
              </a:lightRig>
            </a:scene3d>
            <a:sp3d>
              <a:bevelT prst="relaxedInset"/>
            </a:sp3d>
          </p:spPr>
          <p:txBody>
            <a:bodyPr wrap="none" anchor="ctr"/>
            <a:lstStyle/>
            <a:p>
              <a:pPr eaLnBrk="0" fontAlgn="ctr" hangingPunct="0">
                <a:spcBef>
                  <a:spcPct val="0"/>
                </a:spcBef>
                <a:spcAft>
                  <a:spcPct val="0"/>
                </a:spcAft>
                <a:buClr>
                  <a:srgbClr val="FF0000"/>
                </a:buClr>
                <a:buSzPct val="70000"/>
                <a:defRPr/>
              </a:pPr>
              <a:endParaRPr lang="zh-CN" altLang="en-US" sz="1600">
                <a:solidFill>
                  <a:srgbClr val="000000"/>
                </a:solidFill>
                <a:latin typeface="Arial" panose="020B0604020202020204"/>
                <a:ea typeface="微软雅黑" panose="020B0503020204020204" pitchFamily="34" charset="-122"/>
              </a:endParaRPr>
            </a:p>
          </p:txBody>
        </p:sp>
        <p:sp>
          <p:nvSpPr>
            <p:cNvPr id="359463" name="Freeform 10"/>
            <p:cNvSpPr/>
            <p:nvPr/>
          </p:nvSpPr>
          <p:spPr bwMode="auto">
            <a:xfrm>
              <a:off x="2471738" y="2716213"/>
              <a:ext cx="1438275" cy="838200"/>
            </a:xfrm>
            <a:custGeom>
              <a:avLst/>
              <a:gdLst>
                <a:gd name="T0" fmla="*/ 2147483647 w 151"/>
                <a:gd name="T1" fmla="*/ 0 h 88"/>
                <a:gd name="T2" fmla="*/ 2147483647 w 151"/>
                <a:gd name="T3" fmla="*/ 2147483647 h 88"/>
                <a:gd name="T4" fmla="*/ 2147483647 w 151"/>
                <a:gd name="T5" fmla="*/ 2147483647 h 88"/>
                <a:gd name="T6" fmla="*/ 0 w 151"/>
                <a:gd name="T7" fmla="*/ 2147483647 h 88"/>
                <a:gd name="T8" fmla="*/ 2147483647 w 151"/>
                <a:gd name="T9" fmla="*/ 0 h 88"/>
                <a:gd name="T10" fmla="*/ 0 60000 65536"/>
                <a:gd name="T11" fmla="*/ 0 60000 65536"/>
                <a:gd name="T12" fmla="*/ 0 60000 65536"/>
                <a:gd name="T13" fmla="*/ 0 60000 65536"/>
                <a:gd name="T14" fmla="*/ 0 60000 65536"/>
                <a:gd name="T15" fmla="*/ 0 w 151"/>
                <a:gd name="T16" fmla="*/ 0 h 88"/>
                <a:gd name="T17" fmla="*/ 151 w 151"/>
                <a:gd name="T18" fmla="*/ 88 h 88"/>
              </a:gdLst>
              <a:ahLst/>
              <a:cxnLst>
                <a:cxn ang="T10">
                  <a:pos x="T0" y="T1"/>
                </a:cxn>
                <a:cxn ang="T11">
                  <a:pos x="T2" y="T3"/>
                </a:cxn>
                <a:cxn ang="T12">
                  <a:pos x="T4" y="T5"/>
                </a:cxn>
                <a:cxn ang="T13">
                  <a:pos x="T6" y="T7"/>
                </a:cxn>
                <a:cxn ang="T14">
                  <a:pos x="T8" y="T9"/>
                </a:cxn>
              </a:cxnLst>
              <a:rect l="T15" t="T16" r="T17" b="T18"/>
              <a:pathLst>
                <a:path w="151" h="88">
                  <a:moveTo>
                    <a:pt x="76" y="0"/>
                  </a:moveTo>
                  <a:lnTo>
                    <a:pt x="151" y="29"/>
                  </a:lnTo>
                  <a:lnTo>
                    <a:pt x="75" y="88"/>
                  </a:lnTo>
                  <a:lnTo>
                    <a:pt x="0" y="29"/>
                  </a:lnTo>
                  <a:lnTo>
                    <a:pt x="76" y="0"/>
                  </a:lnTo>
                  <a:close/>
                </a:path>
              </a:pathLst>
            </a:custGeom>
            <a:gradFill rotWithShape="1">
              <a:gsLst>
                <a:gs pos="0">
                  <a:srgbClr val="00B0F0"/>
                </a:gs>
                <a:gs pos="100000">
                  <a:srgbClr val="0070C0"/>
                </a:gs>
              </a:gsLst>
              <a:lin ang="5400000" scaled="1"/>
            </a:gradFill>
            <a:ln w="12700" algn="ctr">
              <a:solidFill>
                <a:srgbClr val="A3E3FF"/>
              </a:solidFill>
              <a:miter lim="800000"/>
            </a:ln>
          </p:spPr>
          <p:txBody>
            <a:bodyPr wrap="none" anchor="ctr"/>
            <a:lstStyle/>
            <a:p>
              <a:endParaRPr lang="zh-CN" altLang="en-US"/>
            </a:p>
          </p:txBody>
        </p:sp>
      </p:grpSp>
      <p:grpSp>
        <p:nvGrpSpPr>
          <p:cNvPr id="42" name="组合 25"/>
          <p:cNvGrpSpPr/>
          <p:nvPr/>
        </p:nvGrpSpPr>
        <p:grpSpPr>
          <a:xfrm rot="0">
            <a:off x="2825115" y="1913255"/>
            <a:ext cx="2140585" cy="1647825"/>
            <a:chOff x="2548418" y="2259013"/>
            <a:chExt cx="1285395" cy="1171575"/>
          </a:xfrm>
        </p:grpSpPr>
        <p:sp>
          <p:nvSpPr>
            <p:cNvPr id="43" name="Freeform 11"/>
            <p:cNvSpPr/>
            <p:nvPr/>
          </p:nvSpPr>
          <p:spPr bwMode="auto">
            <a:xfrm>
              <a:off x="2548418" y="2259013"/>
              <a:ext cx="638175" cy="1171575"/>
            </a:xfrm>
            <a:custGeom>
              <a:avLst/>
              <a:gdLst>
                <a:gd name="T0" fmla="*/ 638175 w 67"/>
                <a:gd name="T1" fmla="*/ 1171575 h 123"/>
                <a:gd name="T2" fmla="*/ 638175 w 67"/>
                <a:gd name="T3" fmla="*/ 0 h 123"/>
                <a:gd name="T4" fmla="*/ 0 w 67"/>
                <a:gd name="T5" fmla="*/ 657225 h 123"/>
                <a:gd name="T6" fmla="*/ 638175 w 67"/>
                <a:gd name="T7" fmla="*/ 1171575 h 123"/>
                <a:gd name="T8" fmla="*/ 0 60000 65536"/>
                <a:gd name="T9" fmla="*/ 0 60000 65536"/>
                <a:gd name="T10" fmla="*/ 0 60000 65536"/>
                <a:gd name="T11" fmla="*/ 0 60000 65536"/>
                <a:gd name="T12" fmla="*/ 0 w 67"/>
                <a:gd name="T13" fmla="*/ 0 h 123"/>
                <a:gd name="T14" fmla="*/ 67 w 67"/>
                <a:gd name="T15" fmla="*/ 123 h 123"/>
              </a:gdLst>
              <a:ahLst/>
              <a:cxnLst>
                <a:cxn ang="T8">
                  <a:pos x="T0" y="T1"/>
                </a:cxn>
                <a:cxn ang="T9">
                  <a:pos x="T2" y="T3"/>
                </a:cxn>
                <a:cxn ang="T10">
                  <a:pos x="T4" y="T5"/>
                </a:cxn>
                <a:cxn ang="T11">
                  <a:pos x="T6" y="T7"/>
                </a:cxn>
              </a:cxnLst>
              <a:rect l="T12" t="T13" r="T14" b="T15"/>
              <a:pathLst>
                <a:path w="67" h="123">
                  <a:moveTo>
                    <a:pt x="67" y="123"/>
                  </a:moveTo>
                  <a:lnTo>
                    <a:pt x="67" y="0"/>
                  </a:lnTo>
                  <a:lnTo>
                    <a:pt x="0" y="69"/>
                  </a:lnTo>
                  <a:lnTo>
                    <a:pt x="67" y="123"/>
                  </a:lnTo>
                  <a:close/>
                </a:path>
              </a:pathLst>
            </a:custGeom>
            <a:gradFill flip="none" rotWithShape="1">
              <a:gsLst>
                <a:gs pos="0">
                  <a:srgbClr val="FFC000"/>
                </a:gs>
                <a:gs pos="100000">
                  <a:schemeClr val="accent6">
                    <a:lumMod val="75000"/>
                  </a:schemeClr>
                </a:gs>
              </a:gsLst>
              <a:lin ang="8100000" scaled="1"/>
            </a:gradFill>
            <a:ln w="12700" algn="ctr">
              <a:solidFill>
                <a:srgbClr val="F2F2F2"/>
              </a:solidFill>
              <a:miter lim="800000"/>
            </a:ln>
            <a:effectLst/>
            <a:scene3d>
              <a:camera prst="orthographicFront"/>
              <a:lightRig rig="flat" dir="t">
                <a:rot lat="0" lon="0" rev="4200000"/>
              </a:lightRig>
            </a:scene3d>
            <a:sp3d>
              <a:bevelT prst="relaxedInset"/>
            </a:sp3d>
          </p:spPr>
          <p:txBody>
            <a:bodyPr wrap="none" anchor="ctr"/>
            <a:lstStyle/>
            <a:p>
              <a:pPr eaLnBrk="0" fontAlgn="ctr" hangingPunct="0">
                <a:spcBef>
                  <a:spcPct val="0"/>
                </a:spcBef>
                <a:spcAft>
                  <a:spcPct val="0"/>
                </a:spcAft>
                <a:buClr>
                  <a:srgbClr val="FF0000"/>
                </a:buClr>
                <a:buSzPct val="70000"/>
                <a:defRPr/>
              </a:pPr>
              <a:endParaRPr lang="zh-CN" altLang="en-US" sz="1600">
                <a:solidFill>
                  <a:srgbClr val="000000"/>
                </a:solidFill>
                <a:latin typeface="Arial" panose="020B0604020202020204"/>
                <a:ea typeface="微软雅黑" panose="020B0503020204020204" pitchFamily="34" charset="-122"/>
              </a:endParaRPr>
            </a:p>
          </p:txBody>
        </p:sp>
        <p:sp>
          <p:nvSpPr>
            <p:cNvPr id="44" name="Freeform 12"/>
            <p:cNvSpPr/>
            <p:nvPr/>
          </p:nvSpPr>
          <p:spPr bwMode="auto">
            <a:xfrm>
              <a:off x="3195638" y="2259013"/>
              <a:ext cx="638175" cy="1171575"/>
            </a:xfrm>
            <a:custGeom>
              <a:avLst/>
              <a:gdLst/>
              <a:ahLst/>
              <a:cxnLst>
                <a:cxn ang="0">
                  <a:pos x="0" y="123"/>
                </a:cxn>
                <a:cxn ang="0">
                  <a:pos x="0" y="0"/>
                </a:cxn>
                <a:cxn ang="0">
                  <a:pos x="67" y="69"/>
                </a:cxn>
                <a:cxn ang="0">
                  <a:pos x="0" y="123"/>
                </a:cxn>
              </a:cxnLst>
              <a:rect l="0" t="0" r="r" b="b"/>
              <a:pathLst>
                <a:path w="67" h="123">
                  <a:moveTo>
                    <a:pt x="0" y="123"/>
                  </a:moveTo>
                  <a:lnTo>
                    <a:pt x="0" y="0"/>
                  </a:lnTo>
                  <a:lnTo>
                    <a:pt x="67" y="69"/>
                  </a:lnTo>
                  <a:lnTo>
                    <a:pt x="0" y="123"/>
                  </a:lnTo>
                  <a:close/>
                </a:path>
              </a:pathLst>
            </a:custGeom>
            <a:gradFill flip="none" rotWithShape="1">
              <a:gsLst>
                <a:gs pos="0">
                  <a:srgbClr val="FFC000"/>
                </a:gs>
                <a:gs pos="100000">
                  <a:srgbClr val="FF6600"/>
                </a:gs>
              </a:gsLst>
              <a:lin ang="8100000" scaled="1"/>
            </a:gradFill>
            <a:ln w="12700" algn="ctr">
              <a:solidFill>
                <a:srgbClr val="F2F2F2"/>
              </a:solidFill>
              <a:miter lim="800000"/>
            </a:ln>
            <a:effectLst/>
            <a:scene3d>
              <a:camera prst="orthographicFront"/>
              <a:lightRig rig="flat" dir="t">
                <a:rot lat="0" lon="0" rev="4200000"/>
              </a:lightRig>
            </a:scene3d>
            <a:sp3d>
              <a:bevelT prst="relaxedInset"/>
            </a:sp3d>
          </p:spPr>
          <p:txBody>
            <a:bodyPr wrap="none" anchor="ctr"/>
            <a:lstStyle/>
            <a:p>
              <a:pPr eaLnBrk="0" fontAlgn="ctr" hangingPunct="0">
                <a:spcBef>
                  <a:spcPct val="0"/>
                </a:spcBef>
                <a:spcAft>
                  <a:spcPct val="0"/>
                </a:spcAft>
                <a:buClr>
                  <a:srgbClr val="FF0000"/>
                </a:buClr>
                <a:buSzPct val="70000"/>
                <a:defRPr/>
              </a:pPr>
              <a:endParaRPr lang="zh-CN" altLang="en-US" sz="1600">
                <a:solidFill>
                  <a:srgbClr val="000000"/>
                </a:solidFill>
                <a:latin typeface="Arial" panose="020B0604020202020204"/>
                <a:ea typeface="微软雅黑" panose="020B0503020204020204" pitchFamily="34" charset="-122"/>
              </a:endParaRPr>
            </a:p>
          </p:txBody>
        </p:sp>
      </p:grpSp>
      <p:grpSp>
        <p:nvGrpSpPr>
          <p:cNvPr id="45" name="组合 45"/>
          <p:cNvGrpSpPr/>
          <p:nvPr/>
        </p:nvGrpSpPr>
        <p:grpSpPr>
          <a:xfrm rot="0">
            <a:off x="5056505" y="3623945"/>
            <a:ext cx="5791200" cy="133985"/>
            <a:chOff x="3732916" y="3279354"/>
            <a:chExt cx="4596335" cy="126000"/>
          </a:xfrm>
        </p:grpSpPr>
        <p:cxnSp>
          <p:nvCxnSpPr>
            <p:cNvPr id="359472" name="直接连接符 45"/>
            <p:cNvCxnSpPr>
              <a:cxnSpLocks noChangeShapeType="1"/>
            </p:cNvCxnSpPr>
            <p:nvPr/>
          </p:nvCxnSpPr>
          <p:spPr bwMode="auto">
            <a:xfrm>
              <a:off x="3829765" y="3343151"/>
              <a:ext cx="4499486" cy="0"/>
            </a:xfrm>
            <a:prstGeom prst="line">
              <a:avLst/>
            </a:prstGeom>
            <a:noFill/>
            <a:ln w="25400" algn="ctr">
              <a:solidFill>
                <a:srgbClr val="0070C0"/>
              </a:solidFill>
              <a:round/>
            </a:ln>
            <a:extLst>
              <a:ext uri="{909E8E84-426E-40DD-AFC4-6F175D3DCCD1}">
                <a14:hiddenFill xmlns:a14="http://schemas.microsoft.com/office/drawing/2010/main">
                  <a:noFill/>
                </a14:hiddenFill>
              </a:ext>
            </a:extLst>
          </p:spPr>
        </p:cxnSp>
        <p:sp>
          <p:nvSpPr>
            <p:cNvPr id="47" name="椭圆 46"/>
            <p:cNvSpPr>
              <a:spLocks noChangeAspect="1"/>
            </p:cNvSpPr>
            <p:nvPr/>
          </p:nvSpPr>
          <p:spPr>
            <a:xfrm>
              <a:off x="3732916" y="3279354"/>
              <a:ext cx="125996" cy="126000"/>
            </a:xfrm>
            <a:prstGeom prst="ellipse">
              <a:avLst/>
            </a:prstGeom>
            <a:solidFill>
              <a:srgbClr val="FFFFFF"/>
            </a:solidFill>
            <a:ln w="25400" cap="flat" cmpd="sng" algn="ctr">
              <a:solidFill>
                <a:srgbClr val="0070C0"/>
              </a:solidFill>
              <a:prstDash val="solid"/>
            </a:ln>
            <a:effectLst/>
          </p:spPr>
          <p:txBody>
            <a:bodyPr anchor="ctr"/>
            <a:lstStyle/>
            <a:p>
              <a:pPr fontAlgn="auto">
                <a:spcBef>
                  <a:spcPct val="0"/>
                </a:spcBef>
                <a:spcAft>
                  <a:spcPct val="0"/>
                </a:spcAft>
                <a:defRPr/>
              </a:pPr>
              <a:endParaRPr lang="zh-CN" altLang="en-US" sz="1600" kern="0">
                <a:solidFill>
                  <a:srgbClr val="FFFFFF"/>
                </a:solidFill>
                <a:latin typeface="Arial" panose="020B0604020202020204"/>
                <a:ea typeface="宋体" panose="02010600030101010101" pitchFamily="2" charset="-122"/>
              </a:endParaRPr>
            </a:p>
          </p:txBody>
        </p:sp>
      </p:grpSp>
      <p:grpSp>
        <p:nvGrpSpPr>
          <p:cNvPr id="48" name="组合 46"/>
          <p:cNvGrpSpPr/>
          <p:nvPr/>
        </p:nvGrpSpPr>
        <p:grpSpPr>
          <a:xfrm rot="0">
            <a:off x="4789170" y="4908550"/>
            <a:ext cx="6059170" cy="133985"/>
            <a:chOff x="4277201" y="4157468"/>
            <a:chExt cx="4052050" cy="126000"/>
          </a:xfrm>
        </p:grpSpPr>
        <p:cxnSp>
          <p:nvCxnSpPr>
            <p:cNvPr id="359475" name="直接连接符 48"/>
            <p:cNvCxnSpPr>
              <a:cxnSpLocks noChangeShapeType="1"/>
            </p:cNvCxnSpPr>
            <p:nvPr/>
          </p:nvCxnSpPr>
          <p:spPr bwMode="auto">
            <a:xfrm>
              <a:off x="4369293" y="4221266"/>
              <a:ext cx="3959958" cy="0"/>
            </a:xfrm>
            <a:prstGeom prst="line">
              <a:avLst/>
            </a:prstGeom>
            <a:noFill/>
            <a:ln w="25400" algn="ctr">
              <a:solidFill>
                <a:srgbClr val="646464"/>
              </a:solidFill>
              <a:round/>
            </a:ln>
            <a:extLst>
              <a:ext uri="{909E8E84-426E-40DD-AFC4-6F175D3DCCD1}">
                <a14:hiddenFill xmlns:a14="http://schemas.microsoft.com/office/drawing/2010/main">
                  <a:noFill/>
                </a14:hiddenFill>
              </a:ext>
            </a:extLst>
          </p:spPr>
        </p:cxnSp>
        <p:sp>
          <p:nvSpPr>
            <p:cNvPr id="50" name="椭圆 49"/>
            <p:cNvSpPr>
              <a:spLocks noChangeAspect="1"/>
            </p:cNvSpPr>
            <p:nvPr/>
          </p:nvSpPr>
          <p:spPr>
            <a:xfrm>
              <a:off x="4277201" y="4157468"/>
              <a:ext cx="125997" cy="126000"/>
            </a:xfrm>
            <a:prstGeom prst="ellipse">
              <a:avLst/>
            </a:prstGeom>
            <a:solidFill>
              <a:srgbClr val="FFFFFF"/>
            </a:solidFill>
            <a:ln w="25400" cap="flat" cmpd="sng" algn="ctr">
              <a:solidFill>
                <a:srgbClr val="646464"/>
              </a:solidFill>
              <a:prstDash val="solid"/>
            </a:ln>
            <a:effectLst/>
          </p:spPr>
          <p:txBody>
            <a:bodyPr anchor="ctr"/>
            <a:lstStyle/>
            <a:p>
              <a:pPr fontAlgn="auto">
                <a:spcBef>
                  <a:spcPct val="0"/>
                </a:spcBef>
                <a:spcAft>
                  <a:spcPct val="0"/>
                </a:spcAft>
                <a:defRPr/>
              </a:pPr>
              <a:endParaRPr lang="zh-CN" altLang="en-US" sz="1600" kern="0">
                <a:solidFill>
                  <a:srgbClr val="FFFFFF"/>
                </a:solidFill>
                <a:latin typeface="Arial" panose="020B0604020202020204"/>
                <a:ea typeface="宋体" panose="02010600030101010101" pitchFamily="2" charset="-122"/>
              </a:endParaRPr>
            </a:p>
          </p:txBody>
        </p:sp>
      </p:grpSp>
      <p:grpSp>
        <p:nvGrpSpPr>
          <p:cNvPr id="51" name="组合 44"/>
          <p:cNvGrpSpPr/>
          <p:nvPr/>
        </p:nvGrpSpPr>
        <p:grpSpPr>
          <a:xfrm rot="0">
            <a:off x="4370705" y="2461260"/>
            <a:ext cx="6477000" cy="132080"/>
            <a:chOff x="3188631" y="2401239"/>
            <a:chExt cx="5140620" cy="126000"/>
          </a:xfrm>
        </p:grpSpPr>
        <p:cxnSp>
          <p:nvCxnSpPr>
            <p:cNvPr id="359478" name="直接连接符 51"/>
            <p:cNvCxnSpPr>
              <a:cxnSpLocks noChangeShapeType="1"/>
            </p:cNvCxnSpPr>
            <p:nvPr/>
          </p:nvCxnSpPr>
          <p:spPr bwMode="auto">
            <a:xfrm>
              <a:off x="3288649" y="2465037"/>
              <a:ext cx="5040602" cy="0"/>
            </a:xfrm>
            <a:prstGeom prst="line">
              <a:avLst/>
            </a:prstGeom>
            <a:noFill/>
            <a:ln w="25400" algn="ctr">
              <a:solidFill>
                <a:srgbClr val="646464"/>
              </a:solidFill>
              <a:round/>
            </a:ln>
            <a:extLst>
              <a:ext uri="{909E8E84-426E-40DD-AFC4-6F175D3DCCD1}">
                <a14:hiddenFill xmlns:a14="http://schemas.microsoft.com/office/drawing/2010/main">
                  <a:noFill/>
                </a14:hiddenFill>
              </a:ext>
            </a:extLst>
          </p:spPr>
        </p:cxnSp>
        <p:sp>
          <p:nvSpPr>
            <p:cNvPr id="53" name="椭圆 52"/>
            <p:cNvSpPr>
              <a:spLocks noChangeAspect="1"/>
            </p:cNvSpPr>
            <p:nvPr/>
          </p:nvSpPr>
          <p:spPr>
            <a:xfrm>
              <a:off x="3188631" y="2401239"/>
              <a:ext cx="125996" cy="126000"/>
            </a:xfrm>
            <a:prstGeom prst="ellipse">
              <a:avLst/>
            </a:prstGeom>
            <a:solidFill>
              <a:srgbClr val="FFFFFF"/>
            </a:solidFill>
            <a:ln w="25400" cap="flat" cmpd="sng" algn="ctr">
              <a:solidFill>
                <a:srgbClr val="646464"/>
              </a:solidFill>
              <a:prstDash val="solid"/>
            </a:ln>
            <a:effectLst/>
          </p:spPr>
          <p:txBody>
            <a:bodyPr anchor="ctr"/>
            <a:lstStyle/>
            <a:p>
              <a:pPr fontAlgn="auto">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grpSp>
      <p:sp>
        <p:nvSpPr>
          <p:cNvPr id="55" name="TextBox 54"/>
          <p:cNvSpPr txBox="1">
            <a:spLocks noChangeArrowheads="1"/>
          </p:cNvSpPr>
          <p:nvPr/>
        </p:nvSpPr>
        <p:spPr bwMode="auto">
          <a:xfrm>
            <a:off x="4631690" y="1740535"/>
            <a:ext cx="5959475" cy="81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585" tIns="36293" rIns="72585" bIns="36293">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600">
                <a:solidFill>
                  <a:srgbClr val="404040"/>
                </a:solidFill>
                <a:ea typeface="微软雅黑" panose="020B0503020204020204" pitchFamily="34" charset="-122"/>
              </a:rPr>
              <a:t>前期：由政府委托嘉鱼新材料科技产业园管理有限公司搭建融资平台，县政府制定支持产业园发展相关政策文件，管理公司依靠平台吸纳社会资本参与。</a:t>
            </a:r>
            <a:endParaRPr lang="zh-CN" altLang="en-US" sz="1600">
              <a:solidFill>
                <a:srgbClr val="404040"/>
              </a:solidFill>
              <a:ea typeface="微软雅黑" panose="020B0503020204020204" pitchFamily="34" charset="-122"/>
            </a:endParaRPr>
          </a:p>
        </p:txBody>
      </p:sp>
      <p:sp>
        <p:nvSpPr>
          <p:cNvPr id="59" name="TextBox 52"/>
          <p:cNvSpPr txBox="1">
            <a:spLocks noChangeArrowheads="1"/>
          </p:cNvSpPr>
          <p:nvPr/>
        </p:nvSpPr>
        <p:spPr bwMode="auto">
          <a:xfrm>
            <a:off x="5495925" y="2664460"/>
            <a:ext cx="544068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中期：由嘉鱼新材料科技产业园管理有限公司通过吸纳的社会资本及银行贷款等模式进行园区一期配套设施建设，二期和三期配套设施建设由一期土地“招”“拍”“挂”资金作为专项建设资金。</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extBox 52"/>
          <p:cNvSpPr txBox="1">
            <a:spLocks noChangeArrowheads="1"/>
          </p:cNvSpPr>
          <p:nvPr/>
        </p:nvSpPr>
        <p:spPr bwMode="auto">
          <a:xfrm>
            <a:off x="6265545" y="3852545"/>
            <a:ext cx="472376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600">
                <a:solidFill>
                  <a:srgbClr val="404040"/>
                </a:solidFill>
                <a:latin typeface="Amelia BT" pitchFamily="82" charset="0"/>
                <a:ea typeface="微软雅黑" panose="020B0503020204020204" pitchFamily="34" charset="-122"/>
              </a:rPr>
              <a:t>后期：园区一期配套设施完成后通过“招”“拍”“挂”的方式进行出让，获得的资金作为二期和三期配套设施建设资金使用。待二期和三期土地拍卖资金可作为偿还一期配套建设资金。</a:t>
            </a:r>
            <a:endParaRPr lang="zh-CN" altLang="en-US" sz="1600">
              <a:solidFill>
                <a:srgbClr val="404040"/>
              </a:solidFill>
              <a:latin typeface="Amelia BT" pitchFamily="82" charset="0"/>
              <a:ea typeface="微软雅黑" panose="020B0503020204020204" pitchFamily="34" charset="-122"/>
            </a:endParaRPr>
          </a:p>
        </p:txBody>
      </p:sp>
      <p:sp>
        <p:nvSpPr>
          <p:cNvPr id="4" name="文本框 3"/>
          <p:cNvSpPr txBox="1"/>
          <p:nvPr/>
        </p:nvSpPr>
        <p:spPr>
          <a:xfrm>
            <a:off x="4984750" y="5814695"/>
            <a:ext cx="5685790" cy="645160"/>
          </a:xfrm>
          <a:prstGeom prst="rect">
            <a:avLst/>
          </a:prstGeom>
          <a:noFill/>
        </p:spPr>
        <p:txBody>
          <a:bodyPr wrap="square" rtlCol="0">
            <a:spAutoFit/>
          </a:bodyPr>
          <a:p>
            <a:r>
              <a:rPr lang="zh-CN" altLang="en-US" dirty="0">
                <a:latin typeface="黑体" panose="02010609060101010101" pitchFamily="49" charset="-122"/>
                <a:ea typeface="黑体" panose="02010609060101010101" pitchFamily="49" charset="-122"/>
              </a:rPr>
              <a:t>具体投融资方案由当地政府及嘉鱼新材料科技产业园管理有限公司具体沟通协商制定。</a:t>
            </a:r>
            <a:endParaRPr lang="zh-CN" altLang="en-US"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2" name="组合 14"/>
          <p:cNvGrpSpPr/>
          <p:nvPr/>
        </p:nvGrpSpPr>
        <p:grpSpPr bwMode="auto">
          <a:xfrm>
            <a:off x="6387716" y="1319947"/>
            <a:ext cx="3789363" cy="723900"/>
            <a:chOff x="0" y="0"/>
            <a:chExt cx="3788681" cy="724147"/>
          </a:xfrm>
        </p:grpSpPr>
        <p:sp>
          <p:nvSpPr>
            <p:cNvPr id="17420" name="矩形 12"/>
            <p:cNvSpPr>
              <a:spLocks noChangeArrowheads="1"/>
            </p:cNvSpPr>
            <p:nvPr/>
          </p:nvSpPr>
          <p:spPr bwMode="auto">
            <a:xfrm>
              <a:off x="0" y="0"/>
              <a:ext cx="1092746" cy="611357"/>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r>
                <a:rPr lang="en-US" altLang="zh-CN" sz="2800" b="1" dirty="0">
                  <a:solidFill>
                    <a:srgbClr val="FFFFFF"/>
                  </a:solidFill>
                  <a:latin typeface="微软雅黑" panose="020B0503020204020204" pitchFamily="34" charset="-122"/>
                  <a:ea typeface="微软雅黑" panose="020B0503020204020204" pitchFamily="34" charset="-122"/>
                </a:rPr>
                <a:t> </a:t>
              </a:r>
              <a:r>
                <a:rPr lang="zh-CN" altLang="en-US" sz="2800" b="1" dirty="0">
                  <a:solidFill>
                    <a:srgbClr val="FFFFFF"/>
                  </a:solidFill>
                  <a:latin typeface="微软雅黑" panose="020B0503020204020204" pitchFamily="34" charset="-122"/>
                  <a:ea typeface="微软雅黑" panose="020B0503020204020204" pitchFamily="34" charset="-122"/>
                </a:rPr>
                <a:t>目录</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7421" name="文本框 13"/>
            <p:cNvSpPr txBox="1">
              <a:spLocks noChangeArrowheads="1"/>
            </p:cNvSpPr>
            <p:nvPr/>
          </p:nvSpPr>
          <p:spPr bwMode="auto">
            <a:xfrm>
              <a:off x="1107260" y="200927"/>
              <a:ext cx="26814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800" b="1">
                  <a:solidFill>
                    <a:srgbClr val="404040"/>
                  </a:solidFill>
                  <a:latin typeface="微软雅黑" panose="020B0503020204020204" pitchFamily="34" charset="-122"/>
                  <a:ea typeface="微软雅黑" panose="020B0503020204020204" pitchFamily="34" charset="-122"/>
                </a:rPr>
                <a:t>Contents</a:t>
              </a:r>
              <a:endParaRPr lang="zh-CN" altLang="en-US" sz="2800" b="1">
                <a:solidFill>
                  <a:srgbClr val="404040"/>
                </a:solidFill>
                <a:latin typeface="微软雅黑" panose="020B0503020204020204" pitchFamily="34" charset="-122"/>
                <a:ea typeface="微软雅黑" panose="020B0503020204020204" pitchFamily="34" charset="-122"/>
              </a:endParaRPr>
            </a:p>
          </p:txBody>
        </p:sp>
      </p:grpSp>
      <p:sp>
        <p:nvSpPr>
          <p:cNvPr id="17413" name="文本框 15"/>
          <p:cNvSpPr txBox="1">
            <a:spLocks noChangeArrowheads="1"/>
          </p:cNvSpPr>
          <p:nvPr/>
        </p:nvSpPr>
        <p:spPr bwMode="auto">
          <a:xfrm>
            <a:off x="6324216" y="2370872"/>
            <a:ext cx="3125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latin typeface="微软雅黑" panose="020B0503020204020204" pitchFamily="34" charset="-122"/>
                <a:ea typeface="微软雅黑" panose="020B0503020204020204" pitchFamily="34" charset="-122"/>
              </a:rPr>
              <a:t>一、方案概况</a:t>
            </a:r>
            <a:endParaRPr lang="zh-CN" altLang="en-US" sz="2400" b="1" dirty="0">
              <a:latin typeface="微软雅黑" panose="020B0503020204020204" pitchFamily="34" charset="-122"/>
              <a:ea typeface="微软雅黑" panose="020B0503020204020204" pitchFamily="34" charset="-122"/>
            </a:endParaRPr>
          </a:p>
        </p:txBody>
      </p:sp>
      <p:sp>
        <p:nvSpPr>
          <p:cNvPr id="17414" name="文本框 16"/>
          <p:cNvSpPr txBox="1">
            <a:spLocks noChangeArrowheads="1"/>
          </p:cNvSpPr>
          <p:nvPr/>
        </p:nvSpPr>
        <p:spPr bwMode="auto">
          <a:xfrm>
            <a:off x="6324216" y="2932847"/>
            <a:ext cx="3125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latin typeface="微软雅黑" panose="020B0503020204020204" pitchFamily="34" charset="-122"/>
                <a:ea typeface="微软雅黑" panose="020B0503020204020204" pitchFamily="34" charset="-122"/>
              </a:rPr>
              <a:t>二、规划背景</a:t>
            </a:r>
            <a:endParaRPr lang="zh-CN" altLang="en-US" sz="2400" b="1" dirty="0">
              <a:latin typeface="微软雅黑" panose="020B0503020204020204" pitchFamily="34" charset="-122"/>
              <a:ea typeface="微软雅黑" panose="020B0503020204020204" pitchFamily="34" charset="-122"/>
            </a:endParaRPr>
          </a:p>
        </p:txBody>
      </p:sp>
      <p:sp>
        <p:nvSpPr>
          <p:cNvPr id="17415" name="文本框 17"/>
          <p:cNvSpPr txBox="1">
            <a:spLocks noChangeArrowheads="1"/>
          </p:cNvSpPr>
          <p:nvPr/>
        </p:nvSpPr>
        <p:spPr bwMode="auto">
          <a:xfrm>
            <a:off x="6324216" y="3494822"/>
            <a:ext cx="35140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latin typeface="微软雅黑" panose="020B0503020204020204" pitchFamily="34" charset="-122"/>
                <a:ea typeface="微软雅黑" panose="020B0503020204020204" pitchFamily="34" charset="-122"/>
              </a:rPr>
              <a:t>三、总体规划方案</a:t>
            </a:r>
            <a:endParaRPr lang="zh-CN" altLang="en-US" sz="2400" b="1" dirty="0">
              <a:latin typeface="微软雅黑" panose="020B0503020204020204" pitchFamily="34" charset="-122"/>
              <a:ea typeface="微软雅黑" panose="020B0503020204020204" pitchFamily="34" charset="-122"/>
            </a:endParaRPr>
          </a:p>
        </p:txBody>
      </p:sp>
      <p:sp>
        <p:nvSpPr>
          <p:cNvPr id="17416" name="文本框 18"/>
          <p:cNvSpPr txBox="1">
            <a:spLocks noChangeArrowheads="1"/>
          </p:cNvSpPr>
          <p:nvPr/>
        </p:nvSpPr>
        <p:spPr bwMode="auto">
          <a:xfrm>
            <a:off x="6324215" y="4056797"/>
            <a:ext cx="3852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latin typeface="微软雅黑" panose="020B0503020204020204" pitchFamily="34" charset="-122"/>
                <a:ea typeface="微软雅黑" panose="020B0503020204020204" pitchFamily="34" charset="-122"/>
              </a:rPr>
              <a:t>四、园区环境保护</a:t>
            </a:r>
            <a:endParaRPr lang="en-US" altLang="zh-CN" sz="2400" b="1" dirty="0">
              <a:latin typeface="微软雅黑" panose="020B0503020204020204" pitchFamily="34" charset="-122"/>
              <a:ea typeface="微软雅黑" panose="020B0503020204020204" pitchFamily="34" charset="-122"/>
            </a:endParaRPr>
          </a:p>
        </p:txBody>
      </p:sp>
      <p:cxnSp>
        <p:nvCxnSpPr>
          <p:cNvPr id="17419" name="直接连接符 22"/>
          <p:cNvCxnSpPr>
            <a:cxnSpLocks noChangeShapeType="1"/>
          </p:cNvCxnSpPr>
          <p:nvPr/>
        </p:nvCxnSpPr>
        <p:spPr bwMode="auto">
          <a:xfrm>
            <a:off x="6387716" y="2167672"/>
            <a:ext cx="4186238" cy="0"/>
          </a:xfrm>
          <a:prstGeom prst="line">
            <a:avLst/>
          </a:prstGeom>
          <a:noFill/>
          <a:ln w="6350">
            <a:solidFill>
              <a:srgbClr val="7F7F7F"/>
            </a:solidFill>
            <a:round/>
          </a:ln>
          <a:extLst>
            <a:ext uri="{909E8E84-426E-40DD-AFC4-6F175D3DCCD1}">
              <a14:hiddenFill xmlns:a14="http://schemas.microsoft.com/office/drawing/2010/main">
                <a:noFill/>
              </a14:hiddenFill>
            </a:ext>
          </a:extLst>
        </p:spPr>
      </p:cxnSp>
      <p:sp>
        <p:nvSpPr>
          <p:cNvPr id="31" name="矩形 3"/>
          <p:cNvSpPr>
            <a:spLocks noChangeArrowheads="1"/>
          </p:cNvSpPr>
          <p:nvPr/>
        </p:nvSpPr>
        <p:spPr bwMode="auto">
          <a:xfrm>
            <a:off x="0" y="0"/>
            <a:ext cx="4470400" cy="6858000"/>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dirty="0">
              <a:solidFill>
                <a:srgbClr val="FFFFFF"/>
              </a:solidFill>
            </a:endParaRPr>
          </a:p>
        </p:txBody>
      </p:sp>
      <p:sp>
        <p:nvSpPr>
          <p:cNvPr id="32" name="Freeform 325"/>
          <p:cNvSpPr>
            <a:spLocks noEditPoints="1"/>
          </p:cNvSpPr>
          <p:nvPr/>
        </p:nvSpPr>
        <p:spPr bwMode="auto">
          <a:xfrm>
            <a:off x="2696555" y="2932847"/>
            <a:ext cx="787415" cy="728970"/>
          </a:xfrm>
          <a:custGeom>
            <a:avLst/>
            <a:gdLst>
              <a:gd name="T0" fmla="*/ 2147483647 w 111"/>
              <a:gd name="T1" fmla="*/ 2147483647 h 109"/>
              <a:gd name="T2" fmla="*/ 2147483647 w 111"/>
              <a:gd name="T3" fmla="*/ 2147483647 h 109"/>
              <a:gd name="T4" fmla="*/ 2147483647 w 111"/>
              <a:gd name="T5" fmla="*/ 2147483647 h 109"/>
              <a:gd name="T6" fmla="*/ 2147483647 w 111"/>
              <a:gd name="T7" fmla="*/ 2147483647 h 109"/>
              <a:gd name="T8" fmla="*/ 2147483647 w 111"/>
              <a:gd name="T9" fmla="*/ 2147483647 h 109"/>
              <a:gd name="T10" fmla="*/ 2147483647 w 111"/>
              <a:gd name="T11" fmla="*/ 2147483647 h 109"/>
              <a:gd name="T12" fmla="*/ 2147483647 w 111"/>
              <a:gd name="T13" fmla="*/ 0 h 109"/>
              <a:gd name="T14" fmla="*/ 2147483647 w 111"/>
              <a:gd name="T15" fmla="*/ 2147483647 h 109"/>
              <a:gd name="T16" fmla="*/ 2147483647 w 111"/>
              <a:gd name="T17" fmla="*/ 2147483647 h 109"/>
              <a:gd name="T18" fmla="*/ 2147483647 w 111"/>
              <a:gd name="T19" fmla="*/ 2147483647 h 109"/>
              <a:gd name="T20" fmla="*/ 2147483647 w 111"/>
              <a:gd name="T21" fmla="*/ 2147483647 h 109"/>
              <a:gd name="T22" fmla="*/ 2147483647 w 111"/>
              <a:gd name="T23" fmla="*/ 2147483647 h 109"/>
              <a:gd name="T24" fmla="*/ 2147483647 w 111"/>
              <a:gd name="T25" fmla="*/ 2147483647 h 109"/>
              <a:gd name="T26" fmla="*/ 2147483647 w 111"/>
              <a:gd name="T27" fmla="*/ 2147483647 h 109"/>
              <a:gd name="T28" fmla="*/ 2147483647 w 111"/>
              <a:gd name="T29" fmla="*/ 2147483647 h 109"/>
              <a:gd name="T30" fmla="*/ 2147483647 w 111"/>
              <a:gd name="T31" fmla="*/ 2147483647 h 109"/>
              <a:gd name="T32" fmla="*/ 2147483647 w 111"/>
              <a:gd name="T33" fmla="*/ 2147483647 h 109"/>
              <a:gd name="T34" fmla="*/ 2147483647 w 111"/>
              <a:gd name="T35" fmla="*/ 2147483647 h 109"/>
              <a:gd name="T36" fmla="*/ 2147483647 w 111"/>
              <a:gd name="T37" fmla="*/ 2147483647 h 109"/>
              <a:gd name="T38" fmla="*/ 2147483647 w 111"/>
              <a:gd name="T39" fmla="*/ 2147483647 h 109"/>
              <a:gd name="T40" fmla="*/ 2147483647 w 111"/>
              <a:gd name="T41" fmla="*/ 2147483647 h 109"/>
              <a:gd name="T42" fmla="*/ 2147483647 w 111"/>
              <a:gd name="T43" fmla="*/ 2147483647 h 109"/>
              <a:gd name="T44" fmla="*/ 2147483647 w 111"/>
              <a:gd name="T45" fmla="*/ 2147483647 h 109"/>
              <a:gd name="T46" fmla="*/ 2147483647 w 111"/>
              <a:gd name="T47" fmla="*/ 2147483647 h 109"/>
              <a:gd name="T48" fmla="*/ 2147483647 w 111"/>
              <a:gd name="T49" fmla="*/ 2147483647 h 109"/>
              <a:gd name="T50" fmla="*/ 2147483647 w 111"/>
              <a:gd name="T51" fmla="*/ 2147483647 h 109"/>
              <a:gd name="T52" fmla="*/ 2147483647 w 111"/>
              <a:gd name="T53" fmla="*/ 2147483647 h 109"/>
              <a:gd name="T54" fmla="*/ 2147483647 w 111"/>
              <a:gd name="T55" fmla="*/ 2147483647 h 109"/>
              <a:gd name="T56" fmla="*/ 2147483647 w 111"/>
              <a:gd name="T57" fmla="*/ 2147483647 h 109"/>
              <a:gd name="T58" fmla="*/ 2147483647 w 111"/>
              <a:gd name="T59" fmla="*/ 2147483647 h 109"/>
              <a:gd name="T60" fmla="*/ 2147483647 w 111"/>
              <a:gd name="T61" fmla="*/ 2147483647 h 109"/>
              <a:gd name="T62" fmla="*/ 2147483647 w 111"/>
              <a:gd name="T63" fmla="*/ 2147483647 h 109"/>
              <a:gd name="T64" fmla="*/ 2147483647 w 111"/>
              <a:gd name="T65" fmla="*/ 0 h 109"/>
              <a:gd name="T66" fmla="*/ 2147483647 w 111"/>
              <a:gd name="T67" fmla="*/ 2147483647 h 109"/>
              <a:gd name="T68" fmla="*/ 2147483647 w 111"/>
              <a:gd name="T69" fmla="*/ 2147483647 h 109"/>
              <a:gd name="T70" fmla="*/ 2147483647 w 111"/>
              <a:gd name="T71" fmla="*/ 2147483647 h 109"/>
              <a:gd name="T72" fmla="*/ 2147483647 w 111"/>
              <a:gd name="T73" fmla="*/ 2147483647 h 109"/>
              <a:gd name="T74" fmla="*/ 2147483647 w 111"/>
              <a:gd name="T75" fmla="*/ 2147483647 h 109"/>
              <a:gd name="T76" fmla="*/ 2147483647 w 111"/>
              <a:gd name="T77" fmla="*/ 2147483647 h 109"/>
              <a:gd name="T78" fmla="*/ 2147483647 w 111"/>
              <a:gd name="T79" fmla="*/ 2147483647 h 109"/>
              <a:gd name="T80" fmla="*/ 2147483647 w 111"/>
              <a:gd name="T81" fmla="*/ 2147483647 h 109"/>
              <a:gd name="T82" fmla="*/ 2147483647 w 111"/>
              <a:gd name="T83" fmla="*/ 2147483647 h 109"/>
              <a:gd name="T84" fmla="*/ 2147483647 w 111"/>
              <a:gd name="T85" fmla="*/ 2147483647 h 109"/>
              <a:gd name="T86" fmla="*/ 2147483647 w 111"/>
              <a:gd name="T87" fmla="*/ 2147483647 h 109"/>
              <a:gd name="T88" fmla="*/ 2147483647 w 111"/>
              <a:gd name="T89" fmla="*/ 2147483647 h 109"/>
              <a:gd name="T90" fmla="*/ 2147483647 w 111"/>
              <a:gd name="T91" fmla="*/ 2147483647 h 109"/>
              <a:gd name="T92" fmla="*/ 2147483647 w 111"/>
              <a:gd name="T93" fmla="*/ 2147483647 h 109"/>
              <a:gd name="T94" fmla="*/ 2147483647 w 111"/>
              <a:gd name="T95" fmla="*/ 0 h 109"/>
              <a:gd name="T96" fmla="*/ 2147483647 w 111"/>
              <a:gd name="T97" fmla="*/ 2147483647 h 109"/>
              <a:gd name="T98" fmla="*/ 2147483647 w 111"/>
              <a:gd name="T99" fmla="*/ 2147483647 h 109"/>
              <a:gd name="T100" fmla="*/ 2147483647 w 111"/>
              <a:gd name="T101" fmla="*/ 2147483647 h 109"/>
              <a:gd name="T102" fmla="*/ 2147483647 w 111"/>
              <a:gd name="T103" fmla="*/ 2147483647 h 109"/>
              <a:gd name="T104" fmla="*/ 2147483647 w 111"/>
              <a:gd name="T105" fmla="*/ 2147483647 h 109"/>
              <a:gd name="T106" fmla="*/ 2147483647 w 111"/>
              <a:gd name="T107" fmla="*/ 2147483647 h 109"/>
              <a:gd name="T108" fmla="*/ 2147483647 w 111"/>
              <a:gd name="T109" fmla="*/ 2147483647 h 109"/>
              <a:gd name="T110" fmla="*/ 2147483647 w 111"/>
              <a:gd name="T111" fmla="*/ 2147483647 h 109"/>
              <a:gd name="T112" fmla="*/ 2147483647 w 111"/>
              <a:gd name="T113" fmla="*/ 2147483647 h 109"/>
              <a:gd name="T114" fmla="*/ 2147483647 w 111"/>
              <a:gd name="T115" fmla="*/ 2147483647 h 109"/>
              <a:gd name="T116" fmla="*/ 2147483647 w 111"/>
              <a:gd name="T117" fmla="*/ 2147483647 h 109"/>
              <a:gd name="T118" fmla="*/ 2147483647 w 111"/>
              <a:gd name="T119" fmla="*/ 2147483647 h 109"/>
              <a:gd name="T120" fmla="*/ 2147483647 w 111"/>
              <a:gd name="T121" fmla="*/ 2147483647 h 109"/>
              <a:gd name="T122" fmla="*/ 2147483647 w 111"/>
              <a:gd name="T123" fmla="*/ 2147483647 h 1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1" h="109">
                <a:moveTo>
                  <a:pt x="110" y="42"/>
                </a:moveTo>
                <a:cubicBezTo>
                  <a:pt x="110" y="42"/>
                  <a:pt x="110" y="42"/>
                  <a:pt x="110" y="43"/>
                </a:cubicBezTo>
                <a:cubicBezTo>
                  <a:pt x="110" y="43"/>
                  <a:pt x="110" y="43"/>
                  <a:pt x="110" y="43"/>
                </a:cubicBezTo>
                <a:cubicBezTo>
                  <a:pt x="110" y="43"/>
                  <a:pt x="110" y="42"/>
                  <a:pt x="110" y="42"/>
                </a:cubicBezTo>
                <a:close/>
                <a:moveTo>
                  <a:pt x="110" y="44"/>
                </a:moveTo>
                <a:cubicBezTo>
                  <a:pt x="110" y="44"/>
                  <a:pt x="110" y="45"/>
                  <a:pt x="110" y="45"/>
                </a:cubicBezTo>
                <a:cubicBezTo>
                  <a:pt x="110" y="44"/>
                  <a:pt x="110" y="44"/>
                  <a:pt x="110" y="44"/>
                </a:cubicBezTo>
                <a:close/>
                <a:moveTo>
                  <a:pt x="106" y="32"/>
                </a:moveTo>
                <a:cubicBezTo>
                  <a:pt x="106" y="32"/>
                  <a:pt x="106" y="32"/>
                  <a:pt x="106" y="32"/>
                </a:cubicBezTo>
                <a:cubicBezTo>
                  <a:pt x="106" y="32"/>
                  <a:pt x="106" y="32"/>
                  <a:pt x="106" y="32"/>
                </a:cubicBezTo>
                <a:cubicBezTo>
                  <a:pt x="106" y="32"/>
                  <a:pt x="106" y="32"/>
                  <a:pt x="106" y="32"/>
                </a:cubicBezTo>
                <a:close/>
                <a:moveTo>
                  <a:pt x="106" y="32"/>
                </a:moveTo>
                <a:cubicBezTo>
                  <a:pt x="106" y="32"/>
                  <a:pt x="106" y="32"/>
                  <a:pt x="106" y="32"/>
                </a:cubicBezTo>
                <a:cubicBezTo>
                  <a:pt x="105" y="28"/>
                  <a:pt x="102" y="24"/>
                  <a:pt x="99" y="20"/>
                </a:cubicBezTo>
                <a:cubicBezTo>
                  <a:pt x="100" y="21"/>
                  <a:pt x="100" y="22"/>
                  <a:pt x="101" y="22"/>
                </a:cubicBezTo>
                <a:cubicBezTo>
                  <a:pt x="103" y="25"/>
                  <a:pt x="105" y="29"/>
                  <a:pt x="106" y="32"/>
                </a:cubicBezTo>
                <a:cubicBezTo>
                  <a:pt x="106" y="32"/>
                  <a:pt x="106" y="32"/>
                  <a:pt x="106" y="32"/>
                </a:cubicBezTo>
                <a:close/>
                <a:moveTo>
                  <a:pt x="52" y="0"/>
                </a:moveTo>
                <a:cubicBezTo>
                  <a:pt x="52" y="0"/>
                  <a:pt x="52" y="0"/>
                  <a:pt x="52" y="0"/>
                </a:cubicBezTo>
                <a:cubicBezTo>
                  <a:pt x="52" y="0"/>
                  <a:pt x="52" y="0"/>
                  <a:pt x="52" y="0"/>
                </a:cubicBezTo>
                <a:cubicBezTo>
                  <a:pt x="52" y="0"/>
                  <a:pt x="52" y="0"/>
                  <a:pt x="52" y="0"/>
                </a:cubicBezTo>
                <a:close/>
                <a:moveTo>
                  <a:pt x="111" y="54"/>
                </a:moveTo>
                <a:cubicBezTo>
                  <a:pt x="111" y="54"/>
                  <a:pt x="111" y="53"/>
                  <a:pt x="111" y="53"/>
                </a:cubicBezTo>
                <a:cubicBezTo>
                  <a:pt x="111" y="53"/>
                  <a:pt x="111" y="54"/>
                  <a:pt x="111" y="54"/>
                </a:cubicBezTo>
                <a:cubicBezTo>
                  <a:pt x="111" y="54"/>
                  <a:pt x="111" y="54"/>
                  <a:pt x="111" y="54"/>
                </a:cubicBezTo>
                <a:close/>
                <a:moveTo>
                  <a:pt x="39" y="105"/>
                </a:moveTo>
                <a:cubicBezTo>
                  <a:pt x="39" y="105"/>
                  <a:pt x="39" y="105"/>
                  <a:pt x="39" y="104"/>
                </a:cubicBezTo>
                <a:cubicBezTo>
                  <a:pt x="39" y="104"/>
                  <a:pt x="38" y="104"/>
                  <a:pt x="38" y="104"/>
                </a:cubicBezTo>
                <a:cubicBezTo>
                  <a:pt x="38" y="104"/>
                  <a:pt x="39" y="104"/>
                  <a:pt x="39" y="104"/>
                </a:cubicBezTo>
                <a:cubicBezTo>
                  <a:pt x="39" y="105"/>
                  <a:pt x="39" y="105"/>
                  <a:pt x="39" y="105"/>
                </a:cubicBezTo>
                <a:cubicBezTo>
                  <a:pt x="33" y="102"/>
                  <a:pt x="28" y="99"/>
                  <a:pt x="23" y="95"/>
                </a:cubicBezTo>
                <a:cubicBezTo>
                  <a:pt x="28" y="100"/>
                  <a:pt x="34" y="103"/>
                  <a:pt x="42" y="105"/>
                </a:cubicBezTo>
                <a:cubicBezTo>
                  <a:pt x="42" y="105"/>
                  <a:pt x="42" y="105"/>
                  <a:pt x="42" y="105"/>
                </a:cubicBezTo>
                <a:cubicBezTo>
                  <a:pt x="41" y="105"/>
                  <a:pt x="40" y="105"/>
                  <a:pt x="39" y="105"/>
                </a:cubicBezTo>
                <a:close/>
                <a:moveTo>
                  <a:pt x="64" y="0"/>
                </a:moveTo>
                <a:cubicBezTo>
                  <a:pt x="64" y="0"/>
                  <a:pt x="64" y="0"/>
                  <a:pt x="64" y="0"/>
                </a:cubicBezTo>
                <a:close/>
                <a:moveTo>
                  <a:pt x="67" y="1"/>
                </a:moveTo>
                <a:cubicBezTo>
                  <a:pt x="67" y="1"/>
                  <a:pt x="67" y="1"/>
                  <a:pt x="67" y="1"/>
                </a:cubicBezTo>
                <a:close/>
                <a:moveTo>
                  <a:pt x="99" y="87"/>
                </a:moveTo>
                <a:cubicBezTo>
                  <a:pt x="93" y="94"/>
                  <a:pt x="86" y="100"/>
                  <a:pt x="78" y="103"/>
                </a:cubicBezTo>
                <a:cubicBezTo>
                  <a:pt x="87" y="100"/>
                  <a:pt x="96" y="94"/>
                  <a:pt x="100" y="86"/>
                </a:cubicBezTo>
                <a:cubicBezTo>
                  <a:pt x="99" y="87"/>
                  <a:pt x="98" y="89"/>
                  <a:pt x="96" y="91"/>
                </a:cubicBezTo>
                <a:cubicBezTo>
                  <a:pt x="97" y="89"/>
                  <a:pt x="98" y="88"/>
                  <a:pt x="99" y="87"/>
                </a:cubicBezTo>
                <a:close/>
                <a:moveTo>
                  <a:pt x="93" y="14"/>
                </a:moveTo>
                <a:cubicBezTo>
                  <a:pt x="93" y="14"/>
                  <a:pt x="94" y="14"/>
                  <a:pt x="93" y="14"/>
                </a:cubicBezTo>
                <a:close/>
                <a:moveTo>
                  <a:pt x="84" y="7"/>
                </a:moveTo>
                <a:cubicBezTo>
                  <a:pt x="84" y="7"/>
                  <a:pt x="84" y="7"/>
                  <a:pt x="84" y="7"/>
                </a:cubicBezTo>
                <a:cubicBezTo>
                  <a:pt x="84" y="7"/>
                  <a:pt x="84" y="7"/>
                  <a:pt x="84" y="7"/>
                </a:cubicBezTo>
                <a:close/>
                <a:moveTo>
                  <a:pt x="84" y="7"/>
                </a:moveTo>
                <a:cubicBezTo>
                  <a:pt x="84" y="7"/>
                  <a:pt x="84" y="7"/>
                  <a:pt x="84" y="7"/>
                </a:cubicBezTo>
                <a:cubicBezTo>
                  <a:pt x="84" y="7"/>
                  <a:pt x="84" y="7"/>
                  <a:pt x="84" y="7"/>
                </a:cubicBezTo>
                <a:close/>
                <a:moveTo>
                  <a:pt x="71" y="2"/>
                </a:moveTo>
                <a:cubicBezTo>
                  <a:pt x="71" y="2"/>
                  <a:pt x="71" y="2"/>
                  <a:pt x="71" y="2"/>
                </a:cubicBezTo>
                <a:cubicBezTo>
                  <a:pt x="71" y="2"/>
                  <a:pt x="71" y="2"/>
                  <a:pt x="71" y="2"/>
                </a:cubicBezTo>
                <a:close/>
                <a:moveTo>
                  <a:pt x="54" y="0"/>
                </a:moveTo>
                <a:cubicBezTo>
                  <a:pt x="54" y="0"/>
                  <a:pt x="54" y="0"/>
                  <a:pt x="54" y="0"/>
                </a:cubicBezTo>
                <a:close/>
                <a:moveTo>
                  <a:pt x="59" y="0"/>
                </a:moveTo>
                <a:cubicBezTo>
                  <a:pt x="59" y="0"/>
                  <a:pt x="59" y="0"/>
                  <a:pt x="59" y="0"/>
                </a:cubicBezTo>
                <a:cubicBezTo>
                  <a:pt x="59" y="0"/>
                  <a:pt x="59" y="0"/>
                  <a:pt x="59" y="0"/>
                </a:cubicBezTo>
                <a:close/>
                <a:moveTo>
                  <a:pt x="59" y="0"/>
                </a:moveTo>
                <a:cubicBezTo>
                  <a:pt x="59" y="0"/>
                  <a:pt x="59" y="0"/>
                  <a:pt x="59" y="0"/>
                </a:cubicBezTo>
                <a:close/>
                <a:moveTo>
                  <a:pt x="86" y="9"/>
                </a:moveTo>
                <a:cubicBezTo>
                  <a:pt x="86" y="9"/>
                  <a:pt x="86" y="9"/>
                  <a:pt x="86" y="9"/>
                </a:cubicBezTo>
                <a:cubicBezTo>
                  <a:pt x="86" y="9"/>
                  <a:pt x="87" y="9"/>
                  <a:pt x="87" y="9"/>
                </a:cubicBezTo>
                <a:cubicBezTo>
                  <a:pt x="87" y="9"/>
                  <a:pt x="87" y="9"/>
                  <a:pt x="86" y="9"/>
                </a:cubicBezTo>
                <a:close/>
                <a:moveTo>
                  <a:pt x="73" y="17"/>
                </a:moveTo>
                <a:cubicBezTo>
                  <a:pt x="73" y="17"/>
                  <a:pt x="74" y="19"/>
                  <a:pt x="75" y="19"/>
                </a:cubicBezTo>
                <a:cubicBezTo>
                  <a:pt x="75" y="19"/>
                  <a:pt x="74" y="17"/>
                  <a:pt x="73" y="17"/>
                </a:cubicBezTo>
                <a:close/>
                <a:moveTo>
                  <a:pt x="72" y="12"/>
                </a:moveTo>
                <a:cubicBezTo>
                  <a:pt x="72" y="12"/>
                  <a:pt x="72" y="12"/>
                  <a:pt x="72" y="11"/>
                </a:cubicBezTo>
                <a:cubicBezTo>
                  <a:pt x="71" y="11"/>
                  <a:pt x="71" y="11"/>
                  <a:pt x="71" y="11"/>
                </a:cubicBezTo>
                <a:cubicBezTo>
                  <a:pt x="71" y="11"/>
                  <a:pt x="70" y="11"/>
                  <a:pt x="70" y="11"/>
                </a:cubicBezTo>
                <a:cubicBezTo>
                  <a:pt x="71" y="12"/>
                  <a:pt x="71" y="12"/>
                  <a:pt x="72" y="12"/>
                </a:cubicBezTo>
                <a:close/>
                <a:moveTo>
                  <a:pt x="61" y="26"/>
                </a:moveTo>
                <a:cubicBezTo>
                  <a:pt x="63" y="23"/>
                  <a:pt x="62" y="26"/>
                  <a:pt x="63" y="28"/>
                </a:cubicBezTo>
                <a:cubicBezTo>
                  <a:pt x="64" y="27"/>
                  <a:pt x="66" y="20"/>
                  <a:pt x="68" y="20"/>
                </a:cubicBezTo>
                <a:cubicBezTo>
                  <a:pt x="71" y="21"/>
                  <a:pt x="70" y="19"/>
                  <a:pt x="69" y="18"/>
                </a:cubicBezTo>
                <a:cubicBezTo>
                  <a:pt x="68" y="18"/>
                  <a:pt x="68" y="18"/>
                  <a:pt x="68" y="18"/>
                </a:cubicBezTo>
                <a:cubicBezTo>
                  <a:pt x="68" y="18"/>
                  <a:pt x="69" y="18"/>
                  <a:pt x="69" y="18"/>
                </a:cubicBezTo>
                <a:cubicBezTo>
                  <a:pt x="69" y="18"/>
                  <a:pt x="69" y="18"/>
                  <a:pt x="69" y="18"/>
                </a:cubicBezTo>
                <a:cubicBezTo>
                  <a:pt x="69" y="18"/>
                  <a:pt x="68" y="16"/>
                  <a:pt x="68" y="16"/>
                </a:cubicBezTo>
                <a:cubicBezTo>
                  <a:pt x="68" y="16"/>
                  <a:pt x="68" y="16"/>
                  <a:pt x="68" y="16"/>
                </a:cubicBezTo>
                <a:cubicBezTo>
                  <a:pt x="67" y="15"/>
                  <a:pt x="68" y="10"/>
                  <a:pt x="66" y="11"/>
                </a:cubicBezTo>
                <a:cubicBezTo>
                  <a:pt x="66" y="11"/>
                  <a:pt x="66" y="12"/>
                  <a:pt x="66" y="13"/>
                </a:cubicBezTo>
                <a:cubicBezTo>
                  <a:pt x="66" y="12"/>
                  <a:pt x="65" y="12"/>
                  <a:pt x="65" y="12"/>
                </a:cubicBezTo>
                <a:cubicBezTo>
                  <a:pt x="65" y="12"/>
                  <a:pt x="65" y="12"/>
                  <a:pt x="65" y="13"/>
                </a:cubicBezTo>
                <a:cubicBezTo>
                  <a:pt x="64" y="12"/>
                  <a:pt x="65" y="10"/>
                  <a:pt x="64" y="10"/>
                </a:cubicBezTo>
                <a:cubicBezTo>
                  <a:pt x="63" y="9"/>
                  <a:pt x="63" y="11"/>
                  <a:pt x="62" y="11"/>
                </a:cubicBezTo>
                <a:cubicBezTo>
                  <a:pt x="62" y="10"/>
                  <a:pt x="62" y="10"/>
                  <a:pt x="62" y="12"/>
                </a:cubicBezTo>
                <a:cubicBezTo>
                  <a:pt x="61" y="10"/>
                  <a:pt x="58" y="13"/>
                  <a:pt x="57" y="16"/>
                </a:cubicBezTo>
                <a:cubicBezTo>
                  <a:pt x="57" y="16"/>
                  <a:pt x="59" y="14"/>
                  <a:pt x="60" y="15"/>
                </a:cubicBezTo>
                <a:cubicBezTo>
                  <a:pt x="61" y="16"/>
                  <a:pt x="58" y="18"/>
                  <a:pt x="60" y="18"/>
                </a:cubicBezTo>
                <a:cubicBezTo>
                  <a:pt x="61" y="20"/>
                  <a:pt x="59" y="24"/>
                  <a:pt x="61" y="26"/>
                </a:cubicBezTo>
                <a:close/>
                <a:moveTo>
                  <a:pt x="106" y="32"/>
                </a:moveTo>
                <a:cubicBezTo>
                  <a:pt x="106" y="32"/>
                  <a:pt x="106" y="32"/>
                  <a:pt x="106" y="32"/>
                </a:cubicBezTo>
                <a:cubicBezTo>
                  <a:pt x="106" y="32"/>
                  <a:pt x="106" y="32"/>
                  <a:pt x="106" y="32"/>
                </a:cubicBezTo>
                <a:cubicBezTo>
                  <a:pt x="106" y="32"/>
                  <a:pt x="106" y="32"/>
                  <a:pt x="106" y="32"/>
                </a:cubicBezTo>
                <a:close/>
                <a:moveTo>
                  <a:pt x="72" y="11"/>
                </a:moveTo>
                <a:cubicBezTo>
                  <a:pt x="73" y="12"/>
                  <a:pt x="73" y="12"/>
                  <a:pt x="74" y="13"/>
                </a:cubicBezTo>
                <a:cubicBezTo>
                  <a:pt x="75" y="12"/>
                  <a:pt x="72" y="10"/>
                  <a:pt x="70" y="10"/>
                </a:cubicBezTo>
                <a:cubicBezTo>
                  <a:pt x="70" y="10"/>
                  <a:pt x="71" y="10"/>
                  <a:pt x="71" y="11"/>
                </a:cubicBezTo>
                <a:cubicBezTo>
                  <a:pt x="71" y="10"/>
                  <a:pt x="72" y="11"/>
                  <a:pt x="72" y="11"/>
                </a:cubicBezTo>
                <a:close/>
                <a:moveTo>
                  <a:pt x="55" y="36"/>
                </a:moveTo>
                <a:cubicBezTo>
                  <a:pt x="56" y="36"/>
                  <a:pt x="57" y="37"/>
                  <a:pt x="58" y="37"/>
                </a:cubicBezTo>
                <a:cubicBezTo>
                  <a:pt x="59" y="37"/>
                  <a:pt x="56" y="32"/>
                  <a:pt x="56" y="33"/>
                </a:cubicBezTo>
                <a:cubicBezTo>
                  <a:pt x="56" y="33"/>
                  <a:pt x="54" y="36"/>
                  <a:pt x="55" y="36"/>
                </a:cubicBezTo>
                <a:close/>
                <a:moveTo>
                  <a:pt x="47" y="11"/>
                </a:moveTo>
                <a:cubicBezTo>
                  <a:pt x="48" y="10"/>
                  <a:pt x="47" y="10"/>
                  <a:pt x="46" y="10"/>
                </a:cubicBezTo>
                <a:cubicBezTo>
                  <a:pt x="41" y="10"/>
                  <a:pt x="45" y="10"/>
                  <a:pt x="44" y="11"/>
                </a:cubicBezTo>
                <a:cubicBezTo>
                  <a:pt x="45" y="12"/>
                  <a:pt x="47" y="11"/>
                  <a:pt x="47" y="11"/>
                </a:cubicBezTo>
                <a:close/>
                <a:moveTo>
                  <a:pt x="52" y="11"/>
                </a:moveTo>
                <a:cubicBezTo>
                  <a:pt x="51" y="11"/>
                  <a:pt x="51" y="11"/>
                  <a:pt x="51" y="11"/>
                </a:cubicBezTo>
                <a:cubicBezTo>
                  <a:pt x="51" y="11"/>
                  <a:pt x="50" y="11"/>
                  <a:pt x="50" y="11"/>
                </a:cubicBezTo>
                <a:cubicBezTo>
                  <a:pt x="51" y="10"/>
                  <a:pt x="52" y="9"/>
                  <a:pt x="52" y="9"/>
                </a:cubicBezTo>
                <a:cubicBezTo>
                  <a:pt x="51" y="9"/>
                  <a:pt x="50" y="9"/>
                  <a:pt x="48" y="10"/>
                </a:cubicBezTo>
                <a:cubicBezTo>
                  <a:pt x="49" y="10"/>
                  <a:pt x="50" y="10"/>
                  <a:pt x="51" y="10"/>
                </a:cubicBezTo>
                <a:cubicBezTo>
                  <a:pt x="50" y="10"/>
                  <a:pt x="46" y="12"/>
                  <a:pt x="46" y="12"/>
                </a:cubicBezTo>
                <a:cubicBezTo>
                  <a:pt x="47" y="12"/>
                  <a:pt x="51" y="12"/>
                  <a:pt x="52" y="11"/>
                </a:cubicBezTo>
                <a:close/>
                <a:moveTo>
                  <a:pt x="51" y="10"/>
                </a:moveTo>
                <a:cubicBezTo>
                  <a:pt x="51" y="10"/>
                  <a:pt x="51" y="10"/>
                  <a:pt x="51" y="10"/>
                </a:cubicBezTo>
                <a:cubicBezTo>
                  <a:pt x="51" y="10"/>
                  <a:pt x="51" y="10"/>
                  <a:pt x="51" y="10"/>
                </a:cubicBezTo>
                <a:cubicBezTo>
                  <a:pt x="51" y="10"/>
                  <a:pt x="51" y="10"/>
                  <a:pt x="51" y="10"/>
                </a:cubicBezTo>
                <a:cubicBezTo>
                  <a:pt x="51" y="10"/>
                  <a:pt x="51" y="10"/>
                  <a:pt x="51" y="10"/>
                </a:cubicBezTo>
                <a:cubicBezTo>
                  <a:pt x="50" y="10"/>
                  <a:pt x="50" y="10"/>
                  <a:pt x="51" y="10"/>
                </a:cubicBezTo>
                <a:close/>
                <a:moveTo>
                  <a:pt x="48" y="13"/>
                </a:moveTo>
                <a:cubicBezTo>
                  <a:pt x="45" y="11"/>
                  <a:pt x="47" y="14"/>
                  <a:pt x="43" y="14"/>
                </a:cubicBezTo>
                <a:cubicBezTo>
                  <a:pt x="45" y="14"/>
                  <a:pt x="45" y="15"/>
                  <a:pt x="45" y="15"/>
                </a:cubicBezTo>
                <a:cubicBezTo>
                  <a:pt x="46" y="16"/>
                  <a:pt x="48" y="14"/>
                  <a:pt x="48" y="13"/>
                </a:cubicBezTo>
                <a:close/>
                <a:moveTo>
                  <a:pt x="53" y="9"/>
                </a:moveTo>
                <a:cubicBezTo>
                  <a:pt x="53" y="9"/>
                  <a:pt x="53" y="9"/>
                  <a:pt x="53" y="9"/>
                </a:cubicBezTo>
                <a:cubicBezTo>
                  <a:pt x="52" y="9"/>
                  <a:pt x="52" y="10"/>
                  <a:pt x="53" y="9"/>
                </a:cubicBezTo>
                <a:close/>
                <a:moveTo>
                  <a:pt x="39" y="5"/>
                </a:moveTo>
                <a:cubicBezTo>
                  <a:pt x="38" y="6"/>
                  <a:pt x="36" y="6"/>
                  <a:pt x="35" y="6"/>
                </a:cubicBezTo>
                <a:cubicBezTo>
                  <a:pt x="34" y="7"/>
                  <a:pt x="33" y="7"/>
                  <a:pt x="33" y="7"/>
                </a:cubicBezTo>
                <a:cubicBezTo>
                  <a:pt x="33" y="7"/>
                  <a:pt x="33" y="8"/>
                  <a:pt x="32" y="8"/>
                </a:cubicBezTo>
                <a:cubicBezTo>
                  <a:pt x="33" y="9"/>
                  <a:pt x="33" y="9"/>
                  <a:pt x="34" y="9"/>
                </a:cubicBezTo>
                <a:cubicBezTo>
                  <a:pt x="36" y="6"/>
                  <a:pt x="36" y="8"/>
                  <a:pt x="34" y="9"/>
                </a:cubicBezTo>
                <a:cubicBezTo>
                  <a:pt x="34" y="9"/>
                  <a:pt x="34" y="9"/>
                  <a:pt x="33" y="9"/>
                </a:cubicBezTo>
                <a:cubicBezTo>
                  <a:pt x="34" y="9"/>
                  <a:pt x="36" y="9"/>
                  <a:pt x="36" y="9"/>
                </a:cubicBezTo>
                <a:cubicBezTo>
                  <a:pt x="35" y="10"/>
                  <a:pt x="31" y="13"/>
                  <a:pt x="33" y="14"/>
                </a:cubicBezTo>
                <a:cubicBezTo>
                  <a:pt x="32" y="15"/>
                  <a:pt x="28" y="15"/>
                  <a:pt x="31" y="15"/>
                </a:cubicBezTo>
                <a:cubicBezTo>
                  <a:pt x="30" y="16"/>
                  <a:pt x="26" y="22"/>
                  <a:pt x="26" y="21"/>
                </a:cubicBezTo>
                <a:cubicBezTo>
                  <a:pt x="26" y="22"/>
                  <a:pt x="26" y="21"/>
                  <a:pt x="26" y="21"/>
                </a:cubicBezTo>
                <a:cubicBezTo>
                  <a:pt x="22" y="26"/>
                  <a:pt x="10" y="39"/>
                  <a:pt x="16" y="43"/>
                </a:cubicBezTo>
                <a:cubicBezTo>
                  <a:pt x="17" y="44"/>
                  <a:pt x="16" y="35"/>
                  <a:pt x="18" y="35"/>
                </a:cubicBezTo>
                <a:cubicBezTo>
                  <a:pt x="18" y="40"/>
                  <a:pt x="16" y="44"/>
                  <a:pt x="16" y="49"/>
                </a:cubicBezTo>
                <a:cubicBezTo>
                  <a:pt x="16" y="55"/>
                  <a:pt x="18" y="53"/>
                  <a:pt x="21" y="55"/>
                </a:cubicBezTo>
                <a:cubicBezTo>
                  <a:pt x="22" y="56"/>
                  <a:pt x="31" y="67"/>
                  <a:pt x="31" y="69"/>
                </a:cubicBezTo>
                <a:cubicBezTo>
                  <a:pt x="31" y="73"/>
                  <a:pt x="27" y="71"/>
                  <a:pt x="27" y="74"/>
                </a:cubicBezTo>
                <a:cubicBezTo>
                  <a:pt x="28" y="80"/>
                  <a:pt x="30" y="85"/>
                  <a:pt x="36" y="90"/>
                </a:cubicBezTo>
                <a:cubicBezTo>
                  <a:pt x="38" y="92"/>
                  <a:pt x="36" y="99"/>
                  <a:pt x="36" y="100"/>
                </a:cubicBezTo>
                <a:cubicBezTo>
                  <a:pt x="36" y="100"/>
                  <a:pt x="36" y="100"/>
                  <a:pt x="35" y="100"/>
                </a:cubicBezTo>
                <a:cubicBezTo>
                  <a:pt x="36" y="101"/>
                  <a:pt x="37" y="101"/>
                  <a:pt x="37" y="102"/>
                </a:cubicBezTo>
                <a:cubicBezTo>
                  <a:pt x="37" y="102"/>
                  <a:pt x="36" y="102"/>
                  <a:pt x="35" y="102"/>
                </a:cubicBezTo>
                <a:cubicBezTo>
                  <a:pt x="38" y="104"/>
                  <a:pt x="40" y="105"/>
                  <a:pt x="43" y="105"/>
                </a:cubicBezTo>
                <a:cubicBezTo>
                  <a:pt x="42" y="104"/>
                  <a:pt x="41" y="104"/>
                  <a:pt x="41" y="103"/>
                </a:cubicBezTo>
                <a:cubicBezTo>
                  <a:pt x="42" y="104"/>
                  <a:pt x="44" y="103"/>
                  <a:pt x="44" y="102"/>
                </a:cubicBezTo>
                <a:cubicBezTo>
                  <a:pt x="44" y="102"/>
                  <a:pt x="48" y="103"/>
                  <a:pt x="48" y="102"/>
                </a:cubicBezTo>
                <a:cubicBezTo>
                  <a:pt x="48" y="102"/>
                  <a:pt x="47" y="101"/>
                  <a:pt x="46" y="101"/>
                </a:cubicBezTo>
                <a:cubicBezTo>
                  <a:pt x="46" y="101"/>
                  <a:pt x="45" y="101"/>
                  <a:pt x="46" y="100"/>
                </a:cubicBezTo>
                <a:cubicBezTo>
                  <a:pt x="45" y="100"/>
                  <a:pt x="46" y="101"/>
                  <a:pt x="46" y="101"/>
                </a:cubicBezTo>
                <a:cubicBezTo>
                  <a:pt x="49" y="101"/>
                  <a:pt x="59" y="97"/>
                  <a:pt x="56" y="97"/>
                </a:cubicBezTo>
                <a:cubicBezTo>
                  <a:pt x="62" y="96"/>
                  <a:pt x="67" y="94"/>
                  <a:pt x="69" y="87"/>
                </a:cubicBezTo>
                <a:cubicBezTo>
                  <a:pt x="70" y="82"/>
                  <a:pt x="61" y="82"/>
                  <a:pt x="60" y="83"/>
                </a:cubicBezTo>
                <a:cubicBezTo>
                  <a:pt x="61" y="82"/>
                  <a:pt x="52" y="79"/>
                  <a:pt x="52" y="79"/>
                </a:cubicBezTo>
                <a:cubicBezTo>
                  <a:pt x="52" y="77"/>
                  <a:pt x="58" y="79"/>
                  <a:pt x="55" y="76"/>
                </a:cubicBezTo>
                <a:cubicBezTo>
                  <a:pt x="53" y="73"/>
                  <a:pt x="49" y="73"/>
                  <a:pt x="47" y="70"/>
                </a:cubicBezTo>
                <a:cubicBezTo>
                  <a:pt x="45" y="67"/>
                  <a:pt x="39" y="68"/>
                  <a:pt x="38" y="67"/>
                </a:cubicBezTo>
                <a:cubicBezTo>
                  <a:pt x="35" y="63"/>
                  <a:pt x="33" y="68"/>
                  <a:pt x="30" y="64"/>
                </a:cubicBezTo>
                <a:cubicBezTo>
                  <a:pt x="29" y="64"/>
                  <a:pt x="30" y="59"/>
                  <a:pt x="28" y="59"/>
                </a:cubicBezTo>
                <a:cubicBezTo>
                  <a:pt x="27" y="60"/>
                  <a:pt x="27" y="60"/>
                  <a:pt x="26" y="60"/>
                </a:cubicBezTo>
                <a:cubicBezTo>
                  <a:pt x="26" y="60"/>
                  <a:pt x="28" y="52"/>
                  <a:pt x="28" y="52"/>
                </a:cubicBezTo>
                <a:cubicBezTo>
                  <a:pt x="26" y="50"/>
                  <a:pt x="23" y="54"/>
                  <a:pt x="22" y="52"/>
                </a:cubicBezTo>
                <a:cubicBezTo>
                  <a:pt x="17" y="43"/>
                  <a:pt x="28" y="45"/>
                  <a:pt x="31" y="45"/>
                </a:cubicBezTo>
                <a:cubicBezTo>
                  <a:pt x="34" y="44"/>
                  <a:pt x="32" y="53"/>
                  <a:pt x="34" y="52"/>
                </a:cubicBezTo>
                <a:cubicBezTo>
                  <a:pt x="36" y="51"/>
                  <a:pt x="39" y="42"/>
                  <a:pt x="41" y="40"/>
                </a:cubicBezTo>
                <a:cubicBezTo>
                  <a:pt x="43" y="42"/>
                  <a:pt x="52" y="34"/>
                  <a:pt x="49" y="40"/>
                </a:cubicBezTo>
                <a:cubicBezTo>
                  <a:pt x="51" y="41"/>
                  <a:pt x="53" y="38"/>
                  <a:pt x="52" y="37"/>
                </a:cubicBezTo>
                <a:cubicBezTo>
                  <a:pt x="53" y="36"/>
                  <a:pt x="52" y="35"/>
                  <a:pt x="52" y="34"/>
                </a:cubicBezTo>
                <a:cubicBezTo>
                  <a:pt x="50" y="34"/>
                  <a:pt x="49" y="34"/>
                  <a:pt x="48" y="34"/>
                </a:cubicBezTo>
                <a:cubicBezTo>
                  <a:pt x="52" y="30"/>
                  <a:pt x="57" y="36"/>
                  <a:pt x="56" y="29"/>
                </a:cubicBezTo>
                <a:cubicBezTo>
                  <a:pt x="55" y="27"/>
                  <a:pt x="51" y="23"/>
                  <a:pt x="51" y="23"/>
                </a:cubicBezTo>
                <a:cubicBezTo>
                  <a:pt x="50" y="23"/>
                  <a:pt x="50" y="24"/>
                  <a:pt x="50" y="24"/>
                </a:cubicBezTo>
                <a:cubicBezTo>
                  <a:pt x="49" y="23"/>
                  <a:pt x="50" y="22"/>
                  <a:pt x="50" y="22"/>
                </a:cubicBezTo>
                <a:cubicBezTo>
                  <a:pt x="48" y="23"/>
                  <a:pt x="46" y="29"/>
                  <a:pt x="44" y="30"/>
                </a:cubicBezTo>
                <a:cubicBezTo>
                  <a:pt x="45" y="29"/>
                  <a:pt x="42" y="24"/>
                  <a:pt x="41" y="24"/>
                </a:cubicBezTo>
                <a:cubicBezTo>
                  <a:pt x="40" y="21"/>
                  <a:pt x="44" y="21"/>
                  <a:pt x="44" y="20"/>
                </a:cubicBezTo>
                <a:cubicBezTo>
                  <a:pt x="45" y="20"/>
                  <a:pt x="47" y="18"/>
                  <a:pt x="49" y="17"/>
                </a:cubicBezTo>
                <a:cubicBezTo>
                  <a:pt x="49" y="17"/>
                  <a:pt x="49" y="17"/>
                  <a:pt x="48" y="17"/>
                </a:cubicBezTo>
                <a:cubicBezTo>
                  <a:pt x="48" y="16"/>
                  <a:pt x="48" y="16"/>
                  <a:pt x="48" y="15"/>
                </a:cubicBezTo>
                <a:cubicBezTo>
                  <a:pt x="47" y="16"/>
                  <a:pt x="42" y="18"/>
                  <a:pt x="44" y="14"/>
                </a:cubicBezTo>
                <a:cubicBezTo>
                  <a:pt x="40" y="15"/>
                  <a:pt x="42" y="14"/>
                  <a:pt x="42" y="12"/>
                </a:cubicBezTo>
                <a:cubicBezTo>
                  <a:pt x="43" y="11"/>
                  <a:pt x="41" y="12"/>
                  <a:pt x="41" y="12"/>
                </a:cubicBezTo>
                <a:cubicBezTo>
                  <a:pt x="44" y="10"/>
                  <a:pt x="45" y="11"/>
                  <a:pt x="42" y="10"/>
                </a:cubicBezTo>
                <a:cubicBezTo>
                  <a:pt x="43" y="10"/>
                  <a:pt x="44" y="10"/>
                  <a:pt x="45" y="10"/>
                </a:cubicBezTo>
                <a:cubicBezTo>
                  <a:pt x="43" y="10"/>
                  <a:pt x="44" y="8"/>
                  <a:pt x="43" y="8"/>
                </a:cubicBezTo>
                <a:cubicBezTo>
                  <a:pt x="44" y="7"/>
                  <a:pt x="45" y="7"/>
                  <a:pt x="46" y="6"/>
                </a:cubicBezTo>
                <a:cubicBezTo>
                  <a:pt x="45" y="6"/>
                  <a:pt x="45" y="5"/>
                  <a:pt x="44" y="5"/>
                </a:cubicBezTo>
                <a:cubicBezTo>
                  <a:pt x="45" y="5"/>
                  <a:pt x="39" y="7"/>
                  <a:pt x="42" y="5"/>
                </a:cubicBezTo>
                <a:cubicBezTo>
                  <a:pt x="41" y="5"/>
                  <a:pt x="38" y="7"/>
                  <a:pt x="39" y="5"/>
                </a:cubicBezTo>
                <a:cubicBezTo>
                  <a:pt x="39" y="5"/>
                  <a:pt x="39" y="5"/>
                  <a:pt x="39" y="5"/>
                </a:cubicBezTo>
                <a:cubicBezTo>
                  <a:pt x="39" y="5"/>
                  <a:pt x="39" y="5"/>
                  <a:pt x="39" y="5"/>
                </a:cubicBezTo>
                <a:close/>
                <a:moveTo>
                  <a:pt x="49" y="13"/>
                </a:moveTo>
                <a:cubicBezTo>
                  <a:pt x="48" y="13"/>
                  <a:pt x="48" y="14"/>
                  <a:pt x="48" y="15"/>
                </a:cubicBezTo>
                <a:cubicBezTo>
                  <a:pt x="49" y="15"/>
                  <a:pt x="51" y="13"/>
                  <a:pt x="49" y="13"/>
                </a:cubicBezTo>
                <a:close/>
                <a:moveTo>
                  <a:pt x="111" y="52"/>
                </a:moveTo>
                <a:cubicBezTo>
                  <a:pt x="111" y="52"/>
                  <a:pt x="111" y="53"/>
                  <a:pt x="111" y="53"/>
                </a:cubicBezTo>
                <a:cubicBezTo>
                  <a:pt x="111" y="50"/>
                  <a:pt x="111" y="48"/>
                  <a:pt x="110" y="45"/>
                </a:cubicBezTo>
                <a:cubicBezTo>
                  <a:pt x="110" y="45"/>
                  <a:pt x="110" y="45"/>
                  <a:pt x="110" y="45"/>
                </a:cubicBezTo>
                <a:cubicBezTo>
                  <a:pt x="110" y="45"/>
                  <a:pt x="110" y="45"/>
                  <a:pt x="110" y="44"/>
                </a:cubicBezTo>
                <a:cubicBezTo>
                  <a:pt x="110" y="45"/>
                  <a:pt x="110" y="49"/>
                  <a:pt x="111" y="52"/>
                </a:cubicBezTo>
                <a:close/>
                <a:moveTo>
                  <a:pt x="48" y="20"/>
                </a:moveTo>
                <a:cubicBezTo>
                  <a:pt x="46" y="19"/>
                  <a:pt x="46" y="21"/>
                  <a:pt x="46" y="21"/>
                </a:cubicBezTo>
                <a:cubicBezTo>
                  <a:pt x="47" y="21"/>
                  <a:pt x="48" y="22"/>
                  <a:pt x="49" y="20"/>
                </a:cubicBezTo>
                <a:cubicBezTo>
                  <a:pt x="45" y="20"/>
                  <a:pt x="49" y="20"/>
                  <a:pt x="48" y="20"/>
                </a:cubicBezTo>
                <a:close/>
                <a:moveTo>
                  <a:pt x="56" y="22"/>
                </a:moveTo>
                <a:cubicBezTo>
                  <a:pt x="58" y="23"/>
                  <a:pt x="54" y="16"/>
                  <a:pt x="54" y="16"/>
                </a:cubicBezTo>
                <a:cubicBezTo>
                  <a:pt x="54" y="13"/>
                  <a:pt x="50" y="16"/>
                  <a:pt x="50" y="16"/>
                </a:cubicBezTo>
                <a:cubicBezTo>
                  <a:pt x="54" y="16"/>
                  <a:pt x="51" y="18"/>
                  <a:pt x="50" y="19"/>
                </a:cubicBezTo>
                <a:cubicBezTo>
                  <a:pt x="50" y="19"/>
                  <a:pt x="54" y="25"/>
                  <a:pt x="54" y="23"/>
                </a:cubicBezTo>
                <a:cubicBezTo>
                  <a:pt x="54" y="22"/>
                  <a:pt x="54" y="22"/>
                  <a:pt x="54" y="21"/>
                </a:cubicBezTo>
                <a:cubicBezTo>
                  <a:pt x="55" y="20"/>
                  <a:pt x="55" y="22"/>
                  <a:pt x="56" y="22"/>
                </a:cubicBezTo>
                <a:close/>
                <a:moveTo>
                  <a:pt x="52" y="20"/>
                </a:moveTo>
                <a:cubicBezTo>
                  <a:pt x="52" y="20"/>
                  <a:pt x="52" y="20"/>
                  <a:pt x="52" y="20"/>
                </a:cubicBezTo>
                <a:cubicBezTo>
                  <a:pt x="52" y="19"/>
                  <a:pt x="50" y="20"/>
                  <a:pt x="52" y="18"/>
                </a:cubicBezTo>
                <a:cubicBezTo>
                  <a:pt x="53" y="18"/>
                  <a:pt x="52" y="19"/>
                  <a:pt x="52" y="20"/>
                </a:cubicBezTo>
                <a:cubicBezTo>
                  <a:pt x="52" y="20"/>
                  <a:pt x="52" y="20"/>
                  <a:pt x="52" y="20"/>
                </a:cubicBezTo>
                <a:close/>
                <a:moveTo>
                  <a:pt x="70" y="1"/>
                </a:moveTo>
                <a:cubicBezTo>
                  <a:pt x="70" y="1"/>
                  <a:pt x="70" y="1"/>
                  <a:pt x="70" y="1"/>
                </a:cubicBezTo>
                <a:cubicBezTo>
                  <a:pt x="70" y="1"/>
                  <a:pt x="70" y="1"/>
                  <a:pt x="70" y="1"/>
                </a:cubicBezTo>
                <a:close/>
                <a:moveTo>
                  <a:pt x="99" y="88"/>
                </a:moveTo>
                <a:cubicBezTo>
                  <a:pt x="99" y="88"/>
                  <a:pt x="99" y="88"/>
                  <a:pt x="99" y="88"/>
                </a:cubicBezTo>
                <a:close/>
                <a:moveTo>
                  <a:pt x="110" y="60"/>
                </a:moveTo>
                <a:cubicBezTo>
                  <a:pt x="111" y="59"/>
                  <a:pt x="111" y="59"/>
                  <a:pt x="111" y="58"/>
                </a:cubicBezTo>
                <a:cubicBezTo>
                  <a:pt x="111" y="57"/>
                  <a:pt x="111" y="55"/>
                  <a:pt x="111" y="54"/>
                </a:cubicBezTo>
                <a:cubicBezTo>
                  <a:pt x="111" y="53"/>
                  <a:pt x="111" y="53"/>
                  <a:pt x="111" y="52"/>
                </a:cubicBezTo>
                <a:cubicBezTo>
                  <a:pt x="109" y="46"/>
                  <a:pt x="105" y="39"/>
                  <a:pt x="105" y="36"/>
                </a:cubicBezTo>
                <a:cubicBezTo>
                  <a:pt x="107" y="36"/>
                  <a:pt x="109" y="42"/>
                  <a:pt x="110" y="44"/>
                </a:cubicBezTo>
                <a:cubicBezTo>
                  <a:pt x="110" y="44"/>
                  <a:pt x="110" y="44"/>
                  <a:pt x="110" y="44"/>
                </a:cubicBezTo>
                <a:cubicBezTo>
                  <a:pt x="110" y="44"/>
                  <a:pt x="110" y="43"/>
                  <a:pt x="110" y="43"/>
                </a:cubicBezTo>
                <a:cubicBezTo>
                  <a:pt x="109" y="39"/>
                  <a:pt x="108" y="36"/>
                  <a:pt x="106" y="32"/>
                </a:cubicBezTo>
                <a:cubicBezTo>
                  <a:pt x="106" y="32"/>
                  <a:pt x="106" y="32"/>
                  <a:pt x="106" y="32"/>
                </a:cubicBezTo>
                <a:cubicBezTo>
                  <a:pt x="106" y="32"/>
                  <a:pt x="106" y="32"/>
                  <a:pt x="106" y="32"/>
                </a:cubicBezTo>
                <a:cubicBezTo>
                  <a:pt x="106" y="32"/>
                  <a:pt x="106" y="32"/>
                  <a:pt x="106" y="32"/>
                </a:cubicBezTo>
                <a:cubicBezTo>
                  <a:pt x="106" y="33"/>
                  <a:pt x="106" y="33"/>
                  <a:pt x="106" y="33"/>
                </a:cubicBezTo>
                <a:cubicBezTo>
                  <a:pt x="106" y="32"/>
                  <a:pt x="106" y="32"/>
                  <a:pt x="106" y="32"/>
                </a:cubicBezTo>
                <a:cubicBezTo>
                  <a:pt x="104" y="30"/>
                  <a:pt x="103" y="26"/>
                  <a:pt x="101" y="22"/>
                </a:cubicBezTo>
                <a:cubicBezTo>
                  <a:pt x="98" y="19"/>
                  <a:pt x="96" y="16"/>
                  <a:pt x="93" y="14"/>
                </a:cubicBezTo>
                <a:cubicBezTo>
                  <a:pt x="92" y="13"/>
                  <a:pt x="91" y="12"/>
                  <a:pt x="90" y="11"/>
                </a:cubicBezTo>
                <a:cubicBezTo>
                  <a:pt x="90" y="11"/>
                  <a:pt x="90" y="11"/>
                  <a:pt x="90" y="11"/>
                </a:cubicBezTo>
                <a:cubicBezTo>
                  <a:pt x="90" y="11"/>
                  <a:pt x="90" y="11"/>
                  <a:pt x="90" y="11"/>
                </a:cubicBezTo>
                <a:cubicBezTo>
                  <a:pt x="90" y="11"/>
                  <a:pt x="89" y="10"/>
                  <a:pt x="89" y="10"/>
                </a:cubicBezTo>
                <a:cubicBezTo>
                  <a:pt x="88" y="10"/>
                  <a:pt x="87" y="9"/>
                  <a:pt x="87" y="9"/>
                </a:cubicBezTo>
                <a:cubicBezTo>
                  <a:pt x="87" y="9"/>
                  <a:pt x="86" y="9"/>
                  <a:pt x="86" y="9"/>
                </a:cubicBezTo>
                <a:cubicBezTo>
                  <a:pt x="86" y="9"/>
                  <a:pt x="86" y="9"/>
                  <a:pt x="86" y="9"/>
                </a:cubicBezTo>
                <a:cubicBezTo>
                  <a:pt x="84" y="7"/>
                  <a:pt x="82" y="6"/>
                  <a:pt x="80" y="5"/>
                </a:cubicBezTo>
                <a:cubicBezTo>
                  <a:pt x="80" y="5"/>
                  <a:pt x="81" y="5"/>
                  <a:pt x="81" y="5"/>
                </a:cubicBezTo>
                <a:cubicBezTo>
                  <a:pt x="78" y="4"/>
                  <a:pt x="75" y="3"/>
                  <a:pt x="71" y="2"/>
                </a:cubicBezTo>
                <a:cubicBezTo>
                  <a:pt x="73" y="2"/>
                  <a:pt x="75" y="3"/>
                  <a:pt x="77" y="4"/>
                </a:cubicBezTo>
                <a:cubicBezTo>
                  <a:pt x="71" y="1"/>
                  <a:pt x="64" y="0"/>
                  <a:pt x="58" y="0"/>
                </a:cubicBezTo>
                <a:cubicBezTo>
                  <a:pt x="58" y="0"/>
                  <a:pt x="60" y="0"/>
                  <a:pt x="57" y="0"/>
                </a:cubicBezTo>
                <a:cubicBezTo>
                  <a:pt x="57" y="0"/>
                  <a:pt x="57" y="0"/>
                  <a:pt x="57" y="0"/>
                </a:cubicBezTo>
                <a:cubicBezTo>
                  <a:pt x="57" y="0"/>
                  <a:pt x="57" y="0"/>
                  <a:pt x="57" y="0"/>
                </a:cubicBezTo>
                <a:cubicBezTo>
                  <a:pt x="54" y="0"/>
                  <a:pt x="53" y="0"/>
                  <a:pt x="52" y="0"/>
                </a:cubicBezTo>
                <a:cubicBezTo>
                  <a:pt x="52" y="0"/>
                  <a:pt x="49" y="1"/>
                  <a:pt x="47" y="1"/>
                </a:cubicBezTo>
                <a:cubicBezTo>
                  <a:pt x="47" y="1"/>
                  <a:pt x="44" y="1"/>
                  <a:pt x="44" y="2"/>
                </a:cubicBezTo>
                <a:cubicBezTo>
                  <a:pt x="44" y="2"/>
                  <a:pt x="44" y="2"/>
                  <a:pt x="45" y="2"/>
                </a:cubicBezTo>
                <a:cubicBezTo>
                  <a:pt x="44" y="2"/>
                  <a:pt x="44" y="2"/>
                  <a:pt x="44" y="2"/>
                </a:cubicBezTo>
                <a:cubicBezTo>
                  <a:pt x="44" y="1"/>
                  <a:pt x="46" y="1"/>
                  <a:pt x="47" y="1"/>
                </a:cubicBezTo>
                <a:cubicBezTo>
                  <a:pt x="47" y="1"/>
                  <a:pt x="47" y="1"/>
                  <a:pt x="47" y="1"/>
                </a:cubicBezTo>
                <a:cubicBezTo>
                  <a:pt x="47" y="1"/>
                  <a:pt x="47" y="1"/>
                  <a:pt x="47" y="1"/>
                </a:cubicBezTo>
                <a:cubicBezTo>
                  <a:pt x="47" y="1"/>
                  <a:pt x="47" y="1"/>
                  <a:pt x="47" y="1"/>
                </a:cubicBezTo>
                <a:cubicBezTo>
                  <a:pt x="46" y="1"/>
                  <a:pt x="46" y="1"/>
                  <a:pt x="47" y="1"/>
                </a:cubicBezTo>
                <a:cubicBezTo>
                  <a:pt x="47" y="1"/>
                  <a:pt x="47" y="1"/>
                  <a:pt x="47" y="1"/>
                </a:cubicBezTo>
                <a:cubicBezTo>
                  <a:pt x="47" y="1"/>
                  <a:pt x="51" y="0"/>
                  <a:pt x="52" y="0"/>
                </a:cubicBezTo>
                <a:cubicBezTo>
                  <a:pt x="51" y="0"/>
                  <a:pt x="51" y="0"/>
                  <a:pt x="51" y="0"/>
                </a:cubicBezTo>
                <a:cubicBezTo>
                  <a:pt x="30" y="1"/>
                  <a:pt x="16" y="13"/>
                  <a:pt x="10" y="28"/>
                </a:cubicBezTo>
                <a:cubicBezTo>
                  <a:pt x="15" y="18"/>
                  <a:pt x="23" y="11"/>
                  <a:pt x="33" y="7"/>
                </a:cubicBezTo>
                <a:cubicBezTo>
                  <a:pt x="33" y="7"/>
                  <a:pt x="33" y="7"/>
                  <a:pt x="33" y="7"/>
                </a:cubicBezTo>
                <a:cubicBezTo>
                  <a:pt x="34" y="7"/>
                  <a:pt x="34" y="6"/>
                  <a:pt x="35" y="6"/>
                </a:cubicBezTo>
                <a:cubicBezTo>
                  <a:pt x="37" y="6"/>
                  <a:pt x="39" y="5"/>
                  <a:pt x="39" y="5"/>
                </a:cubicBezTo>
                <a:cubicBezTo>
                  <a:pt x="39" y="5"/>
                  <a:pt x="39" y="5"/>
                  <a:pt x="39" y="5"/>
                </a:cubicBezTo>
                <a:cubicBezTo>
                  <a:pt x="44" y="4"/>
                  <a:pt x="50" y="4"/>
                  <a:pt x="56" y="6"/>
                </a:cubicBezTo>
                <a:cubicBezTo>
                  <a:pt x="46" y="3"/>
                  <a:pt x="35" y="4"/>
                  <a:pt x="26" y="10"/>
                </a:cubicBezTo>
                <a:cubicBezTo>
                  <a:pt x="25" y="11"/>
                  <a:pt x="23" y="12"/>
                  <a:pt x="22" y="13"/>
                </a:cubicBezTo>
                <a:cubicBezTo>
                  <a:pt x="23" y="12"/>
                  <a:pt x="25" y="11"/>
                  <a:pt x="26" y="10"/>
                </a:cubicBezTo>
                <a:cubicBezTo>
                  <a:pt x="32" y="6"/>
                  <a:pt x="39" y="3"/>
                  <a:pt x="45" y="2"/>
                </a:cubicBezTo>
                <a:cubicBezTo>
                  <a:pt x="45" y="2"/>
                  <a:pt x="45" y="2"/>
                  <a:pt x="45" y="2"/>
                </a:cubicBezTo>
                <a:cubicBezTo>
                  <a:pt x="45" y="2"/>
                  <a:pt x="46" y="2"/>
                  <a:pt x="47" y="2"/>
                </a:cubicBezTo>
                <a:cubicBezTo>
                  <a:pt x="45" y="2"/>
                  <a:pt x="43" y="3"/>
                  <a:pt x="42" y="3"/>
                </a:cubicBezTo>
                <a:cubicBezTo>
                  <a:pt x="45" y="5"/>
                  <a:pt x="50" y="1"/>
                  <a:pt x="53" y="1"/>
                </a:cubicBezTo>
                <a:cubicBezTo>
                  <a:pt x="55" y="1"/>
                  <a:pt x="60" y="2"/>
                  <a:pt x="61" y="2"/>
                </a:cubicBezTo>
                <a:cubicBezTo>
                  <a:pt x="61" y="2"/>
                  <a:pt x="60" y="2"/>
                  <a:pt x="60" y="1"/>
                </a:cubicBezTo>
                <a:cubicBezTo>
                  <a:pt x="63" y="1"/>
                  <a:pt x="68" y="2"/>
                  <a:pt x="70" y="3"/>
                </a:cubicBezTo>
                <a:cubicBezTo>
                  <a:pt x="66" y="4"/>
                  <a:pt x="68" y="2"/>
                  <a:pt x="66" y="4"/>
                </a:cubicBezTo>
                <a:cubicBezTo>
                  <a:pt x="69" y="4"/>
                  <a:pt x="73" y="4"/>
                  <a:pt x="76" y="5"/>
                </a:cubicBezTo>
                <a:cubicBezTo>
                  <a:pt x="73" y="6"/>
                  <a:pt x="77" y="5"/>
                  <a:pt x="75" y="6"/>
                </a:cubicBezTo>
                <a:cubicBezTo>
                  <a:pt x="77" y="6"/>
                  <a:pt x="77" y="6"/>
                  <a:pt x="76" y="6"/>
                </a:cubicBezTo>
                <a:cubicBezTo>
                  <a:pt x="78" y="7"/>
                  <a:pt x="79" y="6"/>
                  <a:pt x="81" y="8"/>
                </a:cubicBezTo>
                <a:cubicBezTo>
                  <a:pt x="79" y="7"/>
                  <a:pt x="78" y="7"/>
                  <a:pt x="76" y="7"/>
                </a:cubicBezTo>
                <a:cubicBezTo>
                  <a:pt x="79" y="8"/>
                  <a:pt x="87" y="13"/>
                  <a:pt x="81" y="11"/>
                </a:cubicBezTo>
                <a:cubicBezTo>
                  <a:pt x="81" y="11"/>
                  <a:pt x="81" y="12"/>
                  <a:pt x="82" y="12"/>
                </a:cubicBezTo>
                <a:cubicBezTo>
                  <a:pt x="83" y="12"/>
                  <a:pt x="83" y="13"/>
                  <a:pt x="84" y="13"/>
                </a:cubicBezTo>
                <a:cubicBezTo>
                  <a:pt x="85" y="14"/>
                  <a:pt x="85" y="14"/>
                  <a:pt x="86" y="14"/>
                </a:cubicBezTo>
                <a:cubicBezTo>
                  <a:pt x="84" y="14"/>
                  <a:pt x="84" y="14"/>
                  <a:pt x="87" y="15"/>
                </a:cubicBezTo>
                <a:cubicBezTo>
                  <a:pt x="85" y="15"/>
                  <a:pt x="84" y="15"/>
                  <a:pt x="83" y="16"/>
                </a:cubicBezTo>
                <a:cubicBezTo>
                  <a:pt x="83" y="15"/>
                  <a:pt x="83" y="14"/>
                  <a:pt x="83" y="14"/>
                </a:cubicBezTo>
                <a:cubicBezTo>
                  <a:pt x="85" y="14"/>
                  <a:pt x="82" y="13"/>
                  <a:pt x="84" y="14"/>
                </a:cubicBezTo>
                <a:cubicBezTo>
                  <a:pt x="84" y="14"/>
                  <a:pt x="84" y="13"/>
                  <a:pt x="84" y="13"/>
                </a:cubicBezTo>
                <a:cubicBezTo>
                  <a:pt x="83" y="13"/>
                  <a:pt x="83" y="13"/>
                  <a:pt x="82" y="12"/>
                </a:cubicBezTo>
                <a:cubicBezTo>
                  <a:pt x="80" y="12"/>
                  <a:pt x="79" y="13"/>
                  <a:pt x="79" y="13"/>
                </a:cubicBezTo>
                <a:cubicBezTo>
                  <a:pt x="78" y="15"/>
                  <a:pt x="83" y="24"/>
                  <a:pt x="85" y="25"/>
                </a:cubicBezTo>
                <a:cubicBezTo>
                  <a:pt x="85" y="24"/>
                  <a:pt x="85" y="23"/>
                  <a:pt x="85" y="23"/>
                </a:cubicBezTo>
                <a:cubicBezTo>
                  <a:pt x="87" y="23"/>
                  <a:pt x="88" y="24"/>
                  <a:pt x="89" y="24"/>
                </a:cubicBezTo>
                <a:cubicBezTo>
                  <a:pt x="89" y="24"/>
                  <a:pt x="89" y="24"/>
                  <a:pt x="89" y="24"/>
                </a:cubicBezTo>
                <a:cubicBezTo>
                  <a:pt x="89" y="24"/>
                  <a:pt x="83" y="16"/>
                  <a:pt x="82" y="17"/>
                </a:cubicBezTo>
                <a:cubicBezTo>
                  <a:pt x="84" y="16"/>
                  <a:pt x="85" y="20"/>
                  <a:pt x="87" y="20"/>
                </a:cubicBezTo>
                <a:cubicBezTo>
                  <a:pt x="87" y="19"/>
                  <a:pt x="87" y="19"/>
                  <a:pt x="87" y="18"/>
                </a:cubicBezTo>
                <a:cubicBezTo>
                  <a:pt x="87" y="19"/>
                  <a:pt x="88" y="18"/>
                  <a:pt x="87" y="18"/>
                </a:cubicBezTo>
                <a:cubicBezTo>
                  <a:pt x="90" y="18"/>
                  <a:pt x="90" y="24"/>
                  <a:pt x="90" y="26"/>
                </a:cubicBezTo>
                <a:cubicBezTo>
                  <a:pt x="89" y="26"/>
                  <a:pt x="87" y="25"/>
                  <a:pt x="86" y="25"/>
                </a:cubicBezTo>
                <a:cubicBezTo>
                  <a:pt x="87" y="26"/>
                  <a:pt x="88" y="33"/>
                  <a:pt x="86" y="34"/>
                </a:cubicBezTo>
                <a:cubicBezTo>
                  <a:pt x="88" y="37"/>
                  <a:pt x="84" y="41"/>
                  <a:pt x="88" y="43"/>
                </a:cubicBezTo>
                <a:cubicBezTo>
                  <a:pt x="91" y="46"/>
                  <a:pt x="90" y="38"/>
                  <a:pt x="90" y="38"/>
                </a:cubicBezTo>
                <a:cubicBezTo>
                  <a:pt x="91" y="38"/>
                  <a:pt x="91" y="38"/>
                  <a:pt x="91" y="38"/>
                </a:cubicBezTo>
                <a:cubicBezTo>
                  <a:pt x="91" y="37"/>
                  <a:pt x="91" y="37"/>
                  <a:pt x="92" y="36"/>
                </a:cubicBezTo>
                <a:cubicBezTo>
                  <a:pt x="94" y="37"/>
                  <a:pt x="95" y="35"/>
                  <a:pt x="99" y="38"/>
                </a:cubicBezTo>
                <a:cubicBezTo>
                  <a:pt x="100" y="36"/>
                  <a:pt x="94" y="32"/>
                  <a:pt x="94" y="32"/>
                </a:cubicBezTo>
                <a:cubicBezTo>
                  <a:pt x="96" y="31"/>
                  <a:pt x="99" y="36"/>
                  <a:pt x="101" y="36"/>
                </a:cubicBezTo>
                <a:cubicBezTo>
                  <a:pt x="100" y="36"/>
                  <a:pt x="98" y="28"/>
                  <a:pt x="97" y="26"/>
                </a:cubicBezTo>
                <a:cubicBezTo>
                  <a:pt x="97" y="26"/>
                  <a:pt x="96" y="26"/>
                  <a:pt x="97" y="26"/>
                </a:cubicBezTo>
                <a:cubicBezTo>
                  <a:pt x="97" y="26"/>
                  <a:pt x="97" y="26"/>
                  <a:pt x="97" y="26"/>
                </a:cubicBezTo>
                <a:cubicBezTo>
                  <a:pt x="98" y="27"/>
                  <a:pt x="99" y="28"/>
                  <a:pt x="99" y="27"/>
                </a:cubicBezTo>
                <a:cubicBezTo>
                  <a:pt x="99" y="26"/>
                  <a:pt x="98" y="25"/>
                  <a:pt x="97" y="25"/>
                </a:cubicBezTo>
                <a:cubicBezTo>
                  <a:pt x="105" y="25"/>
                  <a:pt x="97" y="33"/>
                  <a:pt x="102" y="35"/>
                </a:cubicBezTo>
                <a:cubicBezTo>
                  <a:pt x="102" y="34"/>
                  <a:pt x="102" y="31"/>
                  <a:pt x="103" y="33"/>
                </a:cubicBezTo>
                <a:cubicBezTo>
                  <a:pt x="103" y="32"/>
                  <a:pt x="103" y="32"/>
                  <a:pt x="102" y="31"/>
                </a:cubicBezTo>
                <a:cubicBezTo>
                  <a:pt x="107" y="34"/>
                  <a:pt x="103" y="39"/>
                  <a:pt x="102" y="41"/>
                </a:cubicBezTo>
                <a:cubicBezTo>
                  <a:pt x="102" y="40"/>
                  <a:pt x="98" y="42"/>
                  <a:pt x="98" y="42"/>
                </a:cubicBezTo>
                <a:cubicBezTo>
                  <a:pt x="97" y="42"/>
                  <a:pt x="97" y="38"/>
                  <a:pt x="96" y="39"/>
                </a:cubicBezTo>
                <a:cubicBezTo>
                  <a:pt x="94" y="40"/>
                  <a:pt x="90" y="42"/>
                  <a:pt x="89" y="45"/>
                </a:cubicBezTo>
                <a:cubicBezTo>
                  <a:pt x="86" y="52"/>
                  <a:pt x="86" y="56"/>
                  <a:pt x="86" y="63"/>
                </a:cubicBezTo>
                <a:cubicBezTo>
                  <a:pt x="85" y="69"/>
                  <a:pt x="83" y="66"/>
                  <a:pt x="88" y="70"/>
                </a:cubicBezTo>
                <a:cubicBezTo>
                  <a:pt x="90" y="72"/>
                  <a:pt x="90" y="73"/>
                  <a:pt x="93" y="73"/>
                </a:cubicBezTo>
                <a:cubicBezTo>
                  <a:pt x="97" y="72"/>
                  <a:pt x="99" y="67"/>
                  <a:pt x="103" y="69"/>
                </a:cubicBezTo>
                <a:cubicBezTo>
                  <a:pt x="104" y="75"/>
                  <a:pt x="103" y="81"/>
                  <a:pt x="100" y="86"/>
                </a:cubicBezTo>
                <a:cubicBezTo>
                  <a:pt x="104" y="80"/>
                  <a:pt x="107" y="74"/>
                  <a:pt x="109" y="68"/>
                </a:cubicBezTo>
                <a:cubicBezTo>
                  <a:pt x="109" y="67"/>
                  <a:pt x="109" y="67"/>
                  <a:pt x="109" y="67"/>
                </a:cubicBezTo>
                <a:cubicBezTo>
                  <a:pt x="109" y="66"/>
                  <a:pt x="110" y="65"/>
                  <a:pt x="110" y="65"/>
                </a:cubicBezTo>
                <a:cubicBezTo>
                  <a:pt x="110" y="65"/>
                  <a:pt x="110" y="65"/>
                  <a:pt x="110" y="64"/>
                </a:cubicBezTo>
                <a:cubicBezTo>
                  <a:pt x="110" y="65"/>
                  <a:pt x="110" y="65"/>
                  <a:pt x="110" y="65"/>
                </a:cubicBezTo>
                <a:cubicBezTo>
                  <a:pt x="110" y="64"/>
                  <a:pt x="110" y="64"/>
                  <a:pt x="110" y="64"/>
                </a:cubicBezTo>
                <a:cubicBezTo>
                  <a:pt x="110" y="64"/>
                  <a:pt x="110" y="64"/>
                  <a:pt x="110" y="64"/>
                </a:cubicBezTo>
                <a:cubicBezTo>
                  <a:pt x="110" y="63"/>
                  <a:pt x="110" y="62"/>
                  <a:pt x="110" y="60"/>
                </a:cubicBezTo>
                <a:cubicBezTo>
                  <a:pt x="110" y="61"/>
                  <a:pt x="110" y="61"/>
                  <a:pt x="110" y="61"/>
                </a:cubicBezTo>
                <a:cubicBezTo>
                  <a:pt x="110" y="61"/>
                  <a:pt x="110" y="60"/>
                  <a:pt x="110" y="60"/>
                </a:cubicBezTo>
                <a:close/>
                <a:moveTo>
                  <a:pt x="77" y="4"/>
                </a:moveTo>
                <a:cubicBezTo>
                  <a:pt x="78" y="4"/>
                  <a:pt x="79" y="4"/>
                  <a:pt x="80" y="5"/>
                </a:cubicBezTo>
                <a:cubicBezTo>
                  <a:pt x="79" y="4"/>
                  <a:pt x="78" y="4"/>
                  <a:pt x="77" y="4"/>
                </a:cubicBezTo>
                <a:close/>
                <a:moveTo>
                  <a:pt x="90" y="11"/>
                </a:moveTo>
                <a:cubicBezTo>
                  <a:pt x="90" y="11"/>
                  <a:pt x="90" y="11"/>
                  <a:pt x="90" y="11"/>
                </a:cubicBezTo>
                <a:cubicBezTo>
                  <a:pt x="90" y="11"/>
                  <a:pt x="90" y="11"/>
                  <a:pt x="90" y="11"/>
                </a:cubicBezTo>
                <a:close/>
                <a:moveTo>
                  <a:pt x="96" y="19"/>
                </a:moveTo>
                <a:cubicBezTo>
                  <a:pt x="98" y="19"/>
                  <a:pt x="102" y="24"/>
                  <a:pt x="102" y="25"/>
                </a:cubicBezTo>
                <a:cubicBezTo>
                  <a:pt x="100" y="25"/>
                  <a:pt x="97" y="20"/>
                  <a:pt x="96" y="19"/>
                </a:cubicBezTo>
                <a:close/>
                <a:moveTo>
                  <a:pt x="104" y="80"/>
                </a:moveTo>
                <a:cubicBezTo>
                  <a:pt x="104" y="79"/>
                  <a:pt x="104" y="79"/>
                  <a:pt x="104" y="79"/>
                </a:cubicBezTo>
                <a:cubicBezTo>
                  <a:pt x="104" y="79"/>
                  <a:pt x="104" y="79"/>
                  <a:pt x="104" y="80"/>
                </a:cubicBezTo>
                <a:close/>
                <a:moveTo>
                  <a:pt x="110" y="61"/>
                </a:moveTo>
                <a:cubicBezTo>
                  <a:pt x="110" y="61"/>
                  <a:pt x="110" y="61"/>
                  <a:pt x="110" y="61"/>
                </a:cubicBezTo>
                <a:cubicBezTo>
                  <a:pt x="110" y="61"/>
                  <a:pt x="110" y="61"/>
                  <a:pt x="110" y="61"/>
                </a:cubicBezTo>
                <a:close/>
                <a:moveTo>
                  <a:pt x="65" y="0"/>
                </a:moveTo>
                <a:cubicBezTo>
                  <a:pt x="66" y="1"/>
                  <a:pt x="65" y="0"/>
                  <a:pt x="65" y="0"/>
                </a:cubicBezTo>
                <a:close/>
                <a:moveTo>
                  <a:pt x="110" y="60"/>
                </a:moveTo>
                <a:cubicBezTo>
                  <a:pt x="111" y="58"/>
                  <a:pt x="111" y="56"/>
                  <a:pt x="111" y="54"/>
                </a:cubicBezTo>
                <a:cubicBezTo>
                  <a:pt x="111" y="56"/>
                  <a:pt x="111" y="58"/>
                  <a:pt x="110" y="60"/>
                </a:cubicBezTo>
                <a:close/>
                <a:moveTo>
                  <a:pt x="95" y="15"/>
                </a:moveTo>
                <a:cubicBezTo>
                  <a:pt x="95" y="15"/>
                  <a:pt x="95" y="15"/>
                  <a:pt x="95" y="15"/>
                </a:cubicBezTo>
                <a:close/>
                <a:moveTo>
                  <a:pt x="99" y="20"/>
                </a:moveTo>
                <a:cubicBezTo>
                  <a:pt x="99" y="20"/>
                  <a:pt x="99" y="20"/>
                  <a:pt x="99" y="20"/>
                </a:cubicBezTo>
                <a:close/>
                <a:moveTo>
                  <a:pt x="111" y="55"/>
                </a:moveTo>
                <a:cubicBezTo>
                  <a:pt x="111" y="55"/>
                  <a:pt x="111" y="55"/>
                  <a:pt x="111" y="55"/>
                </a:cubicBezTo>
                <a:cubicBezTo>
                  <a:pt x="111" y="55"/>
                  <a:pt x="111" y="55"/>
                  <a:pt x="111" y="55"/>
                </a:cubicBezTo>
                <a:close/>
                <a:moveTo>
                  <a:pt x="51" y="0"/>
                </a:moveTo>
                <a:cubicBezTo>
                  <a:pt x="51" y="0"/>
                  <a:pt x="51" y="0"/>
                  <a:pt x="52" y="0"/>
                </a:cubicBezTo>
                <a:cubicBezTo>
                  <a:pt x="51" y="0"/>
                  <a:pt x="51" y="0"/>
                  <a:pt x="51" y="0"/>
                </a:cubicBezTo>
                <a:close/>
                <a:moveTo>
                  <a:pt x="56" y="0"/>
                </a:moveTo>
                <a:cubicBezTo>
                  <a:pt x="56" y="0"/>
                  <a:pt x="56" y="0"/>
                  <a:pt x="56" y="0"/>
                </a:cubicBezTo>
                <a:cubicBezTo>
                  <a:pt x="56" y="0"/>
                  <a:pt x="56" y="0"/>
                  <a:pt x="56" y="0"/>
                </a:cubicBezTo>
                <a:close/>
                <a:moveTo>
                  <a:pt x="74" y="11"/>
                </a:moveTo>
                <a:cubicBezTo>
                  <a:pt x="75" y="12"/>
                  <a:pt x="75" y="12"/>
                  <a:pt x="76" y="12"/>
                </a:cubicBezTo>
                <a:cubicBezTo>
                  <a:pt x="75" y="12"/>
                  <a:pt x="75" y="11"/>
                  <a:pt x="74" y="11"/>
                </a:cubicBezTo>
                <a:close/>
                <a:moveTo>
                  <a:pt x="74" y="25"/>
                </a:moveTo>
                <a:cubicBezTo>
                  <a:pt x="77" y="22"/>
                  <a:pt x="73" y="22"/>
                  <a:pt x="73" y="22"/>
                </a:cubicBezTo>
                <a:cubicBezTo>
                  <a:pt x="72" y="22"/>
                  <a:pt x="72" y="22"/>
                  <a:pt x="71" y="22"/>
                </a:cubicBezTo>
                <a:cubicBezTo>
                  <a:pt x="71" y="23"/>
                  <a:pt x="74" y="26"/>
                  <a:pt x="74" y="25"/>
                </a:cubicBezTo>
                <a:close/>
                <a:moveTo>
                  <a:pt x="86" y="31"/>
                </a:moveTo>
                <a:cubicBezTo>
                  <a:pt x="87" y="29"/>
                  <a:pt x="80" y="26"/>
                  <a:pt x="80" y="25"/>
                </a:cubicBezTo>
                <a:cubicBezTo>
                  <a:pt x="80" y="26"/>
                  <a:pt x="82" y="28"/>
                  <a:pt x="82" y="28"/>
                </a:cubicBezTo>
                <a:cubicBezTo>
                  <a:pt x="83" y="27"/>
                  <a:pt x="85" y="33"/>
                  <a:pt x="86" y="31"/>
                </a:cubicBezTo>
                <a:close/>
                <a:moveTo>
                  <a:pt x="81" y="29"/>
                </a:moveTo>
                <a:cubicBezTo>
                  <a:pt x="81" y="30"/>
                  <a:pt x="81" y="33"/>
                  <a:pt x="83" y="33"/>
                </a:cubicBezTo>
                <a:cubicBezTo>
                  <a:pt x="86" y="33"/>
                  <a:pt x="81" y="28"/>
                  <a:pt x="81" y="29"/>
                </a:cubicBezTo>
                <a:close/>
                <a:moveTo>
                  <a:pt x="80" y="22"/>
                </a:moveTo>
                <a:cubicBezTo>
                  <a:pt x="80" y="23"/>
                  <a:pt x="80" y="24"/>
                  <a:pt x="81" y="24"/>
                </a:cubicBezTo>
                <a:cubicBezTo>
                  <a:pt x="81" y="23"/>
                  <a:pt x="81" y="22"/>
                  <a:pt x="80" y="22"/>
                </a:cubicBezTo>
                <a:close/>
                <a:moveTo>
                  <a:pt x="110" y="65"/>
                </a:moveTo>
                <a:cubicBezTo>
                  <a:pt x="110" y="65"/>
                  <a:pt x="110" y="66"/>
                  <a:pt x="110" y="65"/>
                </a:cubicBezTo>
                <a:close/>
                <a:moveTo>
                  <a:pt x="49" y="106"/>
                </a:moveTo>
                <a:cubicBezTo>
                  <a:pt x="47" y="106"/>
                  <a:pt x="46" y="106"/>
                  <a:pt x="45" y="106"/>
                </a:cubicBezTo>
                <a:cubicBezTo>
                  <a:pt x="45" y="105"/>
                  <a:pt x="48" y="107"/>
                  <a:pt x="49" y="106"/>
                </a:cubicBezTo>
                <a:close/>
                <a:moveTo>
                  <a:pt x="43" y="106"/>
                </a:moveTo>
                <a:cubicBezTo>
                  <a:pt x="43" y="106"/>
                  <a:pt x="42" y="105"/>
                  <a:pt x="43" y="106"/>
                </a:cubicBezTo>
                <a:cubicBezTo>
                  <a:pt x="43" y="106"/>
                  <a:pt x="43" y="106"/>
                  <a:pt x="43" y="106"/>
                </a:cubicBezTo>
                <a:cubicBezTo>
                  <a:pt x="43" y="106"/>
                  <a:pt x="43" y="106"/>
                  <a:pt x="43" y="106"/>
                </a:cubicBezTo>
                <a:close/>
                <a:moveTo>
                  <a:pt x="21" y="72"/>
                </a:moveTo>
                <a:cubicBezTo>
                  <a:pt x="21" y="72"/>
                  <a:pt x="22" y="69"/>
                  <a:pt x="22" y="69"/>
                </a:cubicBezTo>
                <a:cubicBezTo>
                  <a:pt x="21" y="69"/>
                  <a:pt x="20" y="69"/>
                  <a:pt x="19" y="69"/>
                </a:cubicBezTo>
                <a:cubicBezTo>
                  <a:pt x="19" y="68"/>
                  <a:pt x="19" y="72"/>
                  <a:pt x="21" y="72"/>
                </a:cubicBezTo>
                <a:close/>
                <a:moveTo>
                  <a:pt x="72" y="7"/>
                </a:moveTo>
                <a:cubicBezTo>
                  <a:pt x="73" y="7"/>
                  <a:pt x="72" y="7"/>
                  <a:pt x="69" y="7"/>
                </a:cubicBezTo>
                <a:cubicBezTo>
                  <a:pt x="70" y="7"/>
                  <a:pt x="71" y="7"/>
                  <a:pt x="72" y="7"/>
                </a:cubicBezTo>
                <a:close/>
                <a:moveTo>
                  <a:pt x="46" y="64"/>
                </a:moveTo>
                <a:cubicBezTo>
                  <a:pt x="45" y="64"/>
                  <a:pt x="47" y="65"/>
                  <a:pt x="47" y="65"/>
                </a:cubicBezTo>
                <a:cubicBezTo>
                  <a:pt x="49" y="65"/>
                  <a:pt x="47" y="63"/>
                  <a:pt x="46" y="64"/>
                </a:cubicBezTo>
                <a:close/>
                <a:moveTo>
                  <a:pt x="73" y="9"/>
                </a:moveTo>
                <a:cubicBezTo>
                  <a:pt x="72" y="8"/>
                  <a:pt x="70" y="8"/>
                  <a:pt x="69" y="8"/>
                </a:cubicBezTo>
                <a:cubicBezTo>
                  <a:pt x="69" y="8"/>
                  <a:pt x="70" y="8"/>
                  <a:pt x="70" y="8"/>
                </a:cubicBezTo>
                <a:cubicBezTo>
                  <a:pt x="69" y="8"/>
                  <a:pt x="69" y="8"/>
                  <a:pt x="68" y="8"/>
                </a:cubicBezTo>
                <a:cubicBezTo>
                  <a:pt x="68" y="8"/>
                  <a:pt x="72" y="9"/>
                  <a:pt x="73" y="9"/>
                </a:cubicBezTo>
                <a:close/>
                <a:moveTo>
                  <a:pt x="72" y="7"/>
                </a:moveTo>
                <a:cubicBezTo>
                  <a:pt x="74" y="8"/>
                  <a:pt x="78" y="9"/>
                  <a:pt x="80" y="10"/>
                </a:cubicBezTo>
                <a:cubicBezTo>
                  <a:pt x="79" y="9"/>
                  <a:pt x="73" y="5"/>
                  <a:pt x="72" y="7"/>
                </a:cubicBezTo>
                <a:close/>
                <a:moveTo>
                  <a:pt x="37" y="57"/>
                </a:moveTo>
                <a:cubicBezTo>
                  <a:pt x="40" y="56"/>
                  <a:pt x="27" y="51"/>
                  <a:pt x="30" y="53"/>
                </a:cubicBezTo>
                <a:cubicBezTo>
                  <a:pt x="31" y="54"/>
                  <a:pt x="35" y="58"/>
                  <a:pt x="37" y="57"/>
                </a:cubicBezTo>
                <a:close/>
                <a:moveTo>
                  <a:pt x="48" y="107"/>
                </a:moveTo>
                <a:cubicBezTo>
                  <a:pt x="49" y="107"/>
                  <a:pt x="47" y="107"/>
                  <a:pt x="47" y="107"/>
                </a:cubicBezTo>
                <a:cubicBezTo>
                  <a:pt x="47" y="107"/>
                  <a:pt x="47" y="107"/>
                  <a:pt x="47" y="107"/>
                </a:cubicBezTo>
                <a:cubicBezTo>
                  <a:pt x="47" y="107"/>
                  <a:pt x="47" y="107"/>
                  <a:pt x="47" y="107"/>
                </a:cubicBezTo>
                <a:cubicBezTo>
                  <a:pt x="45" y="106"/>
                  <a:pt x="43" y="106"/>
                  <a:pt x="42" y="105"/>
                </a:cubicBezTo>
                <a:cubicBezTo>
                  <a:pt x="42" y="106"/>
                  <a:pt x="42" y="106"/>
                  <a:pt x="43" y="106"/>
                </a:cubicBezTo>
                <a:cubicBezTo>
                  <a:pt x="55" y="109"/>
                  <a:pt x="67" y="108"/>
                  <a:pt x="78" y="103"/>
                </a:cubicBezTo>
                <a:cubicBezTo>
                  <a:pt x="67" y="107"/>
                  <a:pt x="56" y="108"/>
                  <a:pt x="48" y="107"/>
                </a:cubicBezTo>
                <a:close/>
                <a:moveTo>
                  <a:pt x="46" y="67"/>
                </a:moveTo>
                <a:cubicBezTo>
                  <a:pt x="48" y="66"/>
                  <a:pt x="44" y="66"/>
                  <a:pt x="46" y="67"/>
                </a:cubicBezTo>
                <a:close/>
                <a:moveTo>
                  <a:pt x="57" y="9"/>
                </a:moveTo>
                <a:cubicBezTo>
                  <a:pt x="57" y="9"/>
                  <a:pt x="58" y="9"/>
                  <a:pt x="58" y="9"/>
                </a:cubicBezTo>
                <a:cubicBezTo>
                  <a:pt x="58" y="9"/>
                  <a:pt x="57" y="9"/>
                  <a:pt x="57" y="9"/>
                </a:cubicBezTo>
                <a:close/>
                <a:moveTo>
                  <a:pt x="22" y="95"/>
                </a:moveTo>
                <a:cubicBezTo>
                  <a:pt x="4" y="78"/>
                  <a:pt x="0" y="50"/>
                  <a:pt x="10" y="28"/>
                </a:cubicBezTo>
                <a:cubicBezTo>
                  <a:pt x="7" y="33"/>
                  <a:pt x="5" y="38"/>
                  <a:pt x="4" y="44"/>
                </a:cubicBezTo>
                <a:cubicBezTo>
                  <a:pt x="0" y="63"/>
                  <a:pt x="8" y="82"/>
                  <a:pt x="22" y="95"/>
                </a:cubicBezTo>
                <a:close/>
                <a:moveTo>
                  <a:pt x="54" y="9"/>
                </a:moveTo>
                <a:cubicBezTo>
                  <a:pt x="52" y="9"/>
                  <a:pt x="53" y="9"/>
                  <a:pt x="54" y="9"/>
                </a:cubicBezTo>
                <a:close/>
                <a:moveTo>
                  <a:pt x="43" y="59"/>
                </a:moveTo>
                <a:cubicBezTo>
                  <a:pt x="41" y="58"/>
                  <a:pt x="37" y="57"/>
                  <a:pt x="39" y="60"/>
                </a:cubicBezTo>
                <a:cubicBezTo>
                  <a:pt x="39" y="60"/>
                  <a:pt x="43" y="61"/>
                  <a:pt x="43" y="59"/>
                </a:cubicBezTo>
                <a:close/>
                <a:moveTo>
                  <a:pt x="58" y="2"/>
                </a:moveTo>
                <a:cubicBezTo>
                  <a:pt x="61" y="2"/>
                  <a:pt x="54" y="2"/>
                  <a:pt x="58" y="2"/>
                </a:cubicBezTo>
                <a:close/>
                <a:moveTo>
                  <a:pt x="80" y="10"/>
                </a:moveTo>
                <a:cubicBezTo>
                  <a:pt x="81" y="11"/>
                  <a:pt x="82" y="10"/>
                  <a:pt x="80" y="10"/>
                </a:cubicBezTo>
                <a:close/>
                <a:moveTo>
                  <a:pt x="52" y="12"/>
                </a:moveTo>
                <a:cubicBezTo>
                  <a:pt x="51" y="12"/>
                  <a:pt x="53" y="12"/>
                  <a:pt x="54" y="12"/>
                </a:cubicBezTo>
                <a:cubicBezTo>
                  <a:pt x="54" y="12"/>
                  <a:pt x="54" y="12"/>
                  <a:pt x="54" y="11"/>
                </a:cubicBezTo>
                <a:cubicBezTo>
                  <a:pt x="54" y="11"/>
                  <a:pt x="53" y="11"/>
                  <a:pt x="53" y="11"/>
                </a:cubicBezTo>
                <a:cubicBezTo>
                  <a:pt x="52" y="12"/>
                  <a:pt x="51" y="12"/>
                  <a:pt x="51" y="12"/>
                </a:cubicBezTo>
                <a:cubicBezTo>
                  <a:pt x="51" y="12"/>
                  <a:pt x="52" y="12"/>
                  <a:pt x="52" y="12"/>
                </a:cubicBezTo>
                <a:close/>
                <a:moveTo>
                  <a:pt x="70" y="10"/>
                </a:moveTo>
                <a:cubicBezTo>
                  <a:pt x="71" y="10"/>
                  <a:pt x="72" y="10"/>
                  <a:pt x="72" y="11"/>
                </a:cubicBezTo>
                <a:cubicBezTo>
                  <a:pt x="73" y="10"/>
                  <a:pt x="72" y="10"/>
                  <a:pt x="71" y="10"/>
                </a:cubicBezTo>
                <a:cubicBezTo>
                  <a:pt x="72" y="10"/>
                  <a:pt x="71" y="10"/>
                  <a:pt x="70" y="10"/>
                </a:cubicBezTo>
                <a:close/>
                <a:moveTo>
                  <a:pt x="55" y="11"/>
                </a:moveTo>
                <a:cubicBezTo>
                  <a:pt x="55" y="11"/>
                  <a:pt x="55" y="11"/>
                  <a:pt x="55" y="10"/>
                </a:cubicBezTo>
                <a:cubicBezTo>
                  <a:pt x="55" y="11"/>
                  <a:pt x="55" y="11"/>
                  <a:pt x="55" y="11"/>
                </a:cubicBezTo>
                <a:close/>
                <a:moveTo>
                  <a:pt x="57" y="10"/>
                </a:moveTo>
                <a:cubicBezTo>
                  <a:pt x="56" y="10"/>
                  <a:pt x="56" y="11"/>
                  <a:pt x="55" y="11"/>
                </a:cubicBezTo>
                <a:cubicBezTo>
                  <a:pt x="56" y="12"/>
                  <a:pt x="57" y="10"/>
                  <a:pt x="57" y="10"/>
                </a:cubicBezTo>
                <a:close/>
                <a:moveTo>
                  <a:pt x="56" y="10"/>
                </a:moveTo>
                <a:cubicBezTo>
                  <a:pt x="56" y="10"/>
                  <a:pt x="56" y="10"/>
                  <a:pt x="56" y="9"/>
                </a:cubicBezTo>
                <a:cubicBezTo>
                  <a:pt x="55" y="10"/>
                  <a:pt x="54" y="10"/>
                  <a:pt x="54" y="11"/>
                </a:cubicBezTo>
                <a:cubicBezTo>
                  <a:pt x="54" y="11"/>
                  <a:pt x="56" y="10"/>
                  <a:pt x="56" y="10"/>
                </a:cubicBezTo>
                <a:close/>
                <a:moveTo>
                  <a:pt x="54" y="12"/>
                </a:moveTo>
                <a:cubicBezTo>
                  <a:pt x="53" y="12"/>
                  <a:pt x="52" y="14"/>
                  <a:pt x="51" y="14"/>
                </a:cubicBezTo>
                <a:cubicBezTo>
                  <a:pt x="52" y="14"/>
                  <a:pt x="53" y="14"/>
                  <a:pt x="53" y="14"/>
                </a:cubicBezTo>
                <a:cubicBezTo>
                  <a:pt x="53" y="13"/>
                  <a:pt x="55" y="14"/>
                  <a:pt x="53" y="13"/>
                </a:cubicBezTo>
                <a:cubicBezTo>
                  <a:pt x="53" y="13"/>
                  <a:pt x="55" y="11"/>
                  <a:pt x="55" y="11"/>
                </a:cubicBezTo>
                <a:cubicBezTo>
                  <a:pt x="55" y="11"/>
                  <a:pt x="54" y="11"/>
                  <a:pt x="54" y="11"/>
                </a:cubicBezTo>
                <a:cubicBezTo>
                  <a:pt x="54" y="12"/>
                  <a:pt x="54" y="12"/>
                  <a:pt x="54" y="12"/>
                </a:cubicBezTo>
                <a:close/>
                <a:moveTo>
                  <a:pt x="54" y="9"/>
                </a:moveTo>
                <a:cubicBezTo>
                  <a:pt x="55" y="9"/>
                  <a:pt x="56" y="9"/>
                  <a:pt x="56" y="8"/>
                </a:cubicBezTo>
                <a:cubicBezTo>
                  <a:pt x="55" y="8"/>
                  <a:pt x="55" y="9"/>
                  <a:pt x="54" y="9"/>
                </a:cubicBezTo>
                <a:close/>
                <a:moveTo>
                  <a:pt x="57" y="10"/>
                </a:moveTo>
                <a:cubicBezTo>
                  <a:pt x="56" y="10"/>
                  <a:pt x="56" y="10"/>
                  <a:pt x="56" y="10"/>
                </a:cubicBezTo>
                <a:cubicBezTo>
                  <a:pt x="56" y="10"/>
                  <a:pt x="56" y="10"/>
                  <a:pt x="57" y="10"/>
                </a:cubicBezTo>
                <a:close/>
                <a:moveTo>
                  <a:pt x="61" y="9"/>
                </a:moveTo>
                <a:cubicBezTo>
                  <a:pt x="60" y="10"/>
                  <a:pt x="60" y="10"/>
                  <a:pt x="58" y="10"/>
                </a:cubicBezTo>
                <a:cubicBezTo>
                  <a:pt x="57" y="10"/>
                  <a:pt x="55" y="13"/>
                  <a:pt x="54" y="14"/>
                </a:cubicBezTo>
                <a:cubicBezTo>
                  <a:pt x="55" y="13"/>
                  <a:pt x="62" y="11"/>
                  <a:pt x="61" y="9"/>
                </a:cubicBezTo>
                <a:close/>
              </a:path>
            </a:pathLst>
          </a:custGeom>
          <a:solidFill>
            <a:srgbClr val="0F3D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3" name="Freeform 305"/>
          <p:cNvSpPr>
            <a:spLocks noEditPoints="1"/>
          </p:cNvSpPr>
          <p:nvPr/>
        </p:nvSpPr>
        <p:spPr bwMode="auto">
          <a:xfrm>
            <a:off x="1868890" y="3093834"/>
            <a:ext cx="579437" cy="488950"/>
          </a:xfrm>
          <a:custGeom>
            <a:avLst/>
            <a:gdLst>
              <a:gd name="T0" fmla="*/ 2147483647 w 89"/>
              <a:gd name="T1" fmla="*/ 2147483647 h 75"/>
              <a:gd name="T2" fmla="*/ 2147483647 w 89"/>
              <a:gd name="T3" fmla="*/ 2147483647 h 75"/>
              <a:gd name="T4" fmla="*/ 2147483647 w 89"/>
              <a:gd name="T5" fmla="*/ 2147483647 h 75"/>
              <a:gd name="T6" fmla="*/ 2147483647 w 89"/>
              <a:gd name="T7" fmla="*/ 2147483647 h 75"/>
              <a:gd name="T8" fmla="*/ 2147483647 w 89"/>
              <a:gd name="T9" fmla="*/ 2147483647 h 75"/>
              <a:gd name="T10" fmla="*/ 2147483647 w 89"/>
              <a:gd name="T11" fmla="*/ 0 h 75"/>
              <a:gd name="T12" fmla="*/ 2147483647 w 89"/>
              <a:gd name="T13" fmla="*/ 2147483647 h 75"/>
              <a:gd name="T14" fmla="*/ 2147483647 w 89"/>
              <a:gd name="T15" fmla="*/ 2147483647 h 75"/>
              <a:gd name="T16" fmla="*/ 2147483647 w 89"/>
              <a:gd name="T17" fmla="*/ 2147483647 h 75"/>
              <a:gd name="T18" fmla="*/ 2147483647 w 89"/>
              <a:gd name="T19" fmla="*/ 2147483647 h 75"/>
              <a:gd name="T20" fmla="*/ 0 w 89"/>
              <a:gd name="T21" fmla="*/ 2147483647 h 75"/>
              <a:gd name="T22" fmla="*/ 2147483647 w 89"/>
              <a:gd name="T23" fmla="*/ 2147483647 h 75"/>
              <a:gd name="T24" fmla="*/ 2147483647 w 89"/>
              <a:gd name="T25" fmla="*/ 2147483647 h 75"/>
              <a:gd name="T26" fmla="*/ 2147483647 w 89"/>
              <a:gd name="T27" fmla="*/ 2147483647 h 75"/>
              <a:gd name="T28" fmla="*/ 2147483647 w 89"/>
              <a:gd name="T29" fmla="*/ 2147483647 h 75"/>
              <a:gd name="T30" fmla="*/ 2147483647 w 89"/>
              <a:gd name="T31" fmla="*/ 2147483647 h 75"/>
              <a:gd name="T32" fmla="*/ 2147483647 w 89"/>
              <a:gd name="T33" fmla="*/ 2147483647 h 75"/>
              <a:gd name="T34" fmla="*/ 2147483647 w 89"/>
              <a:gd name="T35" fmla="*/ 2147483647 h 75"/>
              <a:gd name="T36" fmla="*/ 2147483647 w 89"/>
              <a:gd name="T37" fmla="*/ 2147483647 h 75"/>
              <a:gd name="T38" fmla="*/ 2147483647 w 89"/>
              <a:gd name="T39" fmla="*/ 2147483647 h 75"/>
              <a:gd name="T40" fmla="*/ 2147483647 w 89"/>
              <a:gd name="T41" fmla="*/ 2147483647 h 75"/>
              <a:gd name="T42" fmla="*/ 2147483647 w 89"/>
              <a:gd name="T43" fmla="*/ 2147483647 h 75"/>
              <a:gd name="T44" fmla="*/ 2147483647 w 89"/>
              <a:gd name="T45" fmla="*/ 2147483647 h 75"/>
              <a:gd name="T46" fmla="*/ 2147483647 w 89"/>
              <a:gd name="T47" fmla="*/ 2147483647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9" h="75">
                <a:moveTo>
                  <a:pt x="32" y="9"/>
                </a:moveTo>
                <a:cubicBezTo>
                  <a:pt x="38" y="10"/>
                  <a:pt x="44" y="11"/>
                  <a:pt x="49" y="13"/>
                </a:cubicBezTo>
                <a:cubicBezTo>
                  <a:pt x="53" y="15"/>
                  <a:pt x="56" y="17"/>
                  <a:pt x="60" y="20"/>
                </a:cubicBezTo>
                <a:cubicBezTo>
                  <a:pt x="54" y="29"/>
                  <a:pt x="54" y="29"/>
                  <a:pt x="54" y="29"/>
                </a:cubicBezTo>
                <a:cubicBezTo>
                  <a:pt x="88" y="29"/>
                  <a:pt x="88" y="29"/>
                  <a:pt x="88" y="29"/>
                </a:cubicBezTo>
                <a:cubicBezTo>
                  <a:pt x="71" y="0"/>
                  <a:pt x="71" y="0"/>
                  <a:pt x="71" y="0"/>
                </a:cubicBezTo>
                <a:cubicBezTo>
                  <a:pt x="66" y="9"/>
                  <a:pt x="66" y="9"/>
                  <a:pt x="66" y="9"/>
                </a:cubicBezTo>
                <a:cubicBezTo>
                  <a:pt x="62" y="7"/>
                  <a:pt x="57" y="5"/>
                  <a:pt x="52" y="4"/>
                </a:cubicBezTo>
                <a:cubicBezTo>
                  <a:pt x="45" y="3"/>
                  <a:pt x="38" y="2"/>
                  <a:pt x="32" y="3"/>
                </a:cubicBezTo>
                <a:cubicBezTo>
                  <a:pt x="25" y="3"/>
                  <a:pt x="19" y="5"/>
                  <a:pt x="13" y="8"/>
                </a:cubicBezTo>
                <a:cubicBezTo>
                  <a:pt x="7" y="11"/>
                  <a:pt x="2" y="16"/>
                  <a:pt x="0" y="22"/>
                </a:cubicBezTo>
                <a:cubicBezTo>
                  <a:pt x="6" y="10"/>
                  <a:pt x="20" y="8"/>
                  <a:pt x="32" y="9"/>
                </a:cubicBezTo>
                <a:close/>
                <a:moveTo>
                  <a:pt x="58" y="66"/>
                </a:moveTo>
                <a:cubicBezTo>
                  <a:pt x="52" y="65"/>
                  <a:pt x="46" y="64"/>
                  <a:pt x="41" y="61"/>
                </a:cubicBezTo>
                <a:cubicBezTo>
                  <a:pt x="37" y="60"/>
                  <a:pt x="34" y="58"/>
                  <a:pt x="30" y="55"/>
                </a:cubicBezTo>
                <a:cubicBezTo>
                  <a:pt x="35" y="46"/>
                  <a:pt x="35" y="46"/>
                  <a:pt x="35" y="46"/>
                </a:cubicBezTo>
                <a:cubicBezTo>
                  <a:pt x="1" y="45"/>
                  <a:pt x="1" y="45"/>
                  <a:pt x="1" y="45"/>
                </a:cubicBezTo>
                <a:cubicBezTo>
                  <a:pt x="18" y="75"/>
                  <a:pt x="18" y="75"/>
                  <a:pt x="18" y="75"/>
                </a:cubicBezTo>
                <a:cubicBezTo>
                  <a:pt x="24" y="66"/>
                  <a:pt x="24" y="66"/>
                  <a:pt x="24" y="66"/>
                </a:cubicBezTo>
                <a:cubicBezTo>
                  <a:pt x="28" y="67"/>
                  <a:pt x="33" y="70"/>
                  <a:pt x="38" y="71"/>
                </a:cubicBezTo>
                <a:cubicBezTo>
                  <a:pt x="44" y="72"/>
                  <a:pt x="51" y="73"/>
                  <a:pt x="58" y="72"/>
                </a:cubicBezTo>
                <a:cubicBezTo>
                  <a:pt x="64" y="72"/>
                  <a:pt x="71" y="70"/>
                  <a:pt x="77" y="67"/>
                </a:cubicBezTo>
                <a:cubicBezTo>
                  <a:pt x="83" y="64"/>
                  <a:pt x="87" y="59"/>
                  <a:pt x="89" y="53"/>
                </a:cubicBezTo>
                <a:cubicBezTo>
                  <a:pt x="83" y="65"/>
                  <a:pt x="69" y="67"/>
                  <a:pt x="58" y="66"/>
                </a:cubicBezTo>
                <a:close/>
              </a:path>
            </a:pathLst>
          </a:custGeom>
          <a:solidFill>
            <a:srgbClr val="0F3D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 name="文本框 18"/>
          <p:cNvSpPr txBox="1">
            <a:spLocks noChangeArrowheads="1"/>
          </p:cNvSpPr>
          <p:nvPr/>
        </p:nvSpPr>
        <p:spPr bwMode="auto">
          <a:xfrm>
            <a:off x="6324214" y="4618772"/>
            <a:ext cx="3852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latin typeface="微软雅黑" panose="020B0503020204020204" pitchFamily="34" charset="-122"/>
                <a:ea typeface="微软雅黑" panose="020B0503020204020204" pitchFamily="34" charset="-122"/>
              </a:rPr>
              <a:t>五、投融资及效益</a:t>
            </a:r>
            <a:endParaRPr lang="en-US" altLang="zh-CN" sz="2400" b="1" dirty="0">
              <a:latin typeface="微软雅黑" panose="020B0503020204020204" pitchFamily="34" charset="-122"/>
              <a:ea typeface="微软雅黑" panose="020B0503020204020204" pitchFamily="34" charset="-122"/>
            </a:endParaRPr>
          </a:p>
        </p:txBody>
      </p:sp>
      <p:sp>
        <p:nvSpPr>
          <p:cNvPr id="14" name="Freeform 516"/>
          <p:cNvSpPr/>
          <p:nvPr/>
        </p:nvSpPr>
        <p:spPr bwMode="auto">
          <a:xfrm>
            <a:off x="776845" y="3006521"/>
            <a:ext cx="746922" cy="546101"/>
          </a:xfrm>
          <a:custGeom>
            <a:avLst/>
            <a:gdLst>
              <a:gd name="T0" fmla="*/ 2147483647 w 219"/>
              <a:gd name="T1" fmla="*/ 0 h 147"/>
              <a:gd name="T2" fmla="*/ 2147483647 w 219"/>
              <a:gd name="T3" fmla="*/ 2147483647 h 147"/>
              <a:gd name="T4" fmla="*/ 2147483647 w 219"/>
              <a:gd name="T5" fmla="*/ 2147483647 h 147"/>
              <a:gd name="T6" fmla="*/ 0 w 219"/>
              <a:gd name="T7" fmla="*/ 2147483647 h 147"/>
              <a:gd name="T8" fmla="*/ 2147483647 w 219"/>
              <a:gd name="T9" fmla="*/ 2147483647 h 147"/>
              <a:gd name="T10" fmla="*/ 2147483647 w 219"/>
              <a:gd name="T11" fmla="*/ 0 h 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9" h="147">
                <a:moveTo>
                  <a:pt x="134" y="0"/>
                </a:moveTo>
                <a:lnTo>
                  <a:pt x="80" y="94"/>
                </a:lnTo>
                <a:lnTo>
                  <a:pt x="56" y="51"/>
                </a:lnTo>
                <a:lnTo>
                  <a:pt x="0" y="147"/>
                </a:lnTo>
                <a:lnTo>
                  <a:pt x="219" y="147"/>
                </a:lnTo>
                <a:lnTo>
                  <a:pt x="134" y="0"/>
                </a:lnTo>
                <a:close/>
              </a:path>
            </a:pathLst>
          </a:custGeom>
          <a:solidFill>
            <a:srgbClr val="0F3D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文本框 18"/>
          <p:cNvSpPr txBox="1">
            <a:spLocks noChangeArrowheads="1"/>
          </p:cNvSpPr>
          <p:nvPr/>
        </p:nvSpPr>
        <p:spPr bwMode="auto">
          <a:xfrm>
            <a:off x="6324213" y="5180747"/>
            <a:ext cx="3852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latin typeface="微软雅黑" panose="020B0503020204020204" pitchFamily="34" charset="-122"/>
                <a:ea typeface="微软雅黑" panose="020B0503020204020204" pitchFamily="34" charset="-122"/>
              </a:rPr>
              <a:t>六、实施计划</a:t>
            </a:r>
            <a:endParaRPr lang="en-US" altLang="zh-CN" sz="24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sp>
        <p:nvSpPr>
          <p:cNvPr id="27" name="文本框 12"/>
          <p:cNvSpPr txBox="1">
            <a:spLocks noChangeArrowheads="1"/>
          </p:cNvSpPr>
          <p:nvPr/>
        </p:nvSpPr>
        <p:spPr bwMode="auto">
          <a:xfrm>
            <a:off x="768350" y="289580"/>
            <a:ext cx="4230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五、投融资及效益</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7" name="Freeform 493"/>
          <p:cNvSpPr/>
          <p:nvPr/>
        </p:nvSpPr>
        <p:spPr bwMode="auto">
          <a:xfrm>
            <a:off x="485775" y="428625"/>
            <a:ext cx="349250" cy="365125"/>
          </a:xfrm>
          <a:custGeom>
            <a:avLst/>
            <a:gdLst>
              <a:gd name="T0" fmla="*/ 2147483647 w 275"/>
              <a:gd name="T1" fmla="*/ 2147483647 h 287"/>
              <a:gd name="T2" fmla="*/ 2147483647 w 275"/>
              <a:gd name="T3" fmla="*/ 2147483647 h 287"/>
              <a:gd name="T4" fmla="*/ 2147483647 w 275"/>
              <a:gd name="T5" fmla="*/ 2147483647 h 287"/>
              <a:gd name="T6" fmla="*/ 2147483647 w 275"/>
              <a:gd name="T7" fmla="*/ 2147483647 h 287"/>
              <a:gd name="T8" fmla="*/ 2147483647 w 275"/>
              <a:gd name="T9" fmla="*/ 2147483647 h 287"/>
              <a:gd name="T10" fmla="*/ 2147483647 w 275"/>
              <a:gd name="T11" fmla="*/ 2147483647 h 287"/>
              <a:gd name="T12" fmla="*/ 2147483647 w 275"/>
              <a:gd name="T13" fmla="*/ 2147483647 h 287"/>
              <a:gd name="T14" fmla="*/ 2147483647 w 275"/>
              <a:gd name="T15" fmla="*/ 2147483647 h 287"/>
              <a:gd name="T16" fmla="*/ 2147483647 w 275"/>
              <a:gd name="T17" fmla="*/ 2147483647 h 287"/>
              <a:gd name="T18" fmla="*/ 2147483647 w 275"/>
              <a:gd name="T19" fmla="*/ 2147483647 h 287"/>
              <a:gd name="T20" fmla="*/ 2147483647 w 275"/>
              <a:gd name="T21" fmla="*/ 2147483647 h 287"/>
              <a:gd name="T22" fmla="*/ 2147483647 w 275"/>
              <a:gd name="T23" fmla="*/ 2147483647 h 287"/>
              <a:gd name="T24" fmla="*/ 2147483647 w 275"/>
              <a:gd name="T25" fmla="*/ 2147483647 h 287"/>
              <a:gd name="T26" fmla="*/ 2147483647 w 275"/>
              <a:gd name="T27" fmla="*/ 2147483647 h 287"/>
              <a:gd name="T28" fmla="*/ 2147483647 w 275"/>
              <a:gd name="T29" fmla="*/ 2147483647 h 287"/>
              <a:gd name="T30" fmla="*/ 2147483647 w 275"/>
              <a:gd name="T31" fmla="*/ 2147483647 h 287"/>
              <a:gd name="T32" fmla="*/ 2147483647 w 275"/>
              <a:gd name="T33" fmla="*/ 2147483647 h 287"/>
              <a:gd name="T34" fmla="*/ 2147483647 w 275"/>
              <a:gd name="T35" fmla="*/ 2147483647 h 287"/>
              <a:gd name="T36" fmla="*/ 2147483647 w 275"/>
              <a:gd name="T37" fmla="*/ 2147483647 h 287"/>
              <a:gd name="T38" fmla="*/ 2147483647 w 275"/>
              <a:gd name="T39" fmla="*/ 2147483647 h 287"/>
              <a:gd name="T40" fmla="*/ 2147483647 w 275"/>
              <a:gd name="T41" fmla="*/ 2147483647 h 287"/>
              <a:gd name="T42" fmla="*/ 2147483647 w 275"/>
              <a:gd name="T43" fmla="*/ 2147483647 h 287"/>
              <a:gd name="T44" fmla="*/ 2147483647 w 275"/>
              <a:gd name="T45" fmla="*/ 2147483647 h 287"/>
              <a:gd name="T46" fmla="*/ 2147483647 w 275"/>
              <a:gd name="T47" fmla="*/ 0 h 287"/>
              <a:gd name="T48" fmla="*/ 2147483647 w 275"/>
              <a:gd name="T49" fmla="*/ 2147483647 h 287"/>
              <a:gd name="T50" fmla="*/ 2147483647 w 275"/>
              <a:gd name="T51" fmla="*/ 2147483647 h 287"/>
              <a:gd name="T52" fmla="*/ 0 w 275"/>
              <a:gd name="T53" fmla="*/ 2147483647 h 287"/>
              <a:gd name="T54" fmla="*/ 2147483647 w 275"/>
              <a:gd name="T55" fmla="*/ 2147483647 h 287"/>
              <a:gd name="T56" fmla="*/ 2147483647 w 275"/>
              <a:gd name="T57" fmla="*/ 2147483647 h 287"/>
              <a:gd name="T58" fmla="*/ 2147483647 w 275"/>
              <a:gd name="T59" fmla="*/ 2147483647 h 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文本框 7"/>
          <p:cNvSpPr txBox="1"/>
          <p:nvPr/>
        </p:nvSpPr>
        <p:spPr>
          <a:xfrm>
            <a:off x="3630130" y="6286951"/>
            <a:ext cx="4931739" cy="369332"/>
          </a:xfrm>
          <a:prstGeom prst="rect">
            <a:avLst/>
          </a:prstGeom>
          <a:noFill/>
        </p:spPr>
        <p:txBody>
          <a:bodyPr wrap="square">
            <a:spAutoFit/>
          </a:bodyPr>
          <a:lstStyle/>
          <a:p>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入园项目投资</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及产业园区年销售收入</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估算表</a:t>
            </a:r>
            <a:endParaRPr lang="zh-CN" altLang="en-US" dirty="0">
              <a:latin typeface="微软雅黑" panose="020B0503020204020204" pitchFamily="34" charset="-122"/>
              <a:ea typeface="微软雅黑" panose="020B0503020204020204" pitchFamily="34" charset="-122"/>
            </a:endParaRPr>
          </a:p>
        </p:txBody>
      </p:sp>
      <p:graphicFrame>
        <p:nvGraphicFramePr>
          <p:cNvPr id="5" name="表格 4"/>
          <p:cNvGraphicFramePr>
            <a:graphicFrameLocks noGrp="1"/>
          </p:cNvGraphicFramePr>
          <p:nvPr>
            <p:custDataLst>
              <p:tags r:id="rId1"/>
            </p:custDataLst>
          </p:nvPr>
        </p:nvGraphicFramePr>
        <p:xfrm>
          <a:off x="231252" y="1122922"/>
          <a:ext cx="11731365" cy="5140174"/>
        </p:xfrm>
        <a:graphic>
          <a:graphicData uri="http://schemas.openxmlformats.org/drawingml/2006/table">
            <a:tbl>
              <a:tblPr firstRow="1" firstCol="1" bandRow="1">
                <a:tableStyleId>{0505E3EF-67EA-436B-97B2-0124C06EBD24}</a:tableStyleId>
              </a:tblPr>
              <a:tblGrid>
                <a:gridCol w="1133613"/>
                <a:gridCol w="725093"/>
                <a:gridCol w="1635016"/>
                <a:gridCol w="1133613"/>
                <a:gridCol w="728886"/>
                <a:gridCol w="1052098"/>
                <a:gridCol w="1052098"/>
                <a:gridCol w="1052098"/>
                <a:gridCol w="1148778"/>
                <a:gridCol w="1148778"/>
                <a:gridCol w="921294"/>
              </a:tblGrid>
              <a:tr h="670010">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序号</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园区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所属区块</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产品</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dirty="0">
                          <a:effectLst/>
                          <a:latin typeface="微软雅黑" panose="020B0503020204020204" pitchFamily="34" charset="-122"/>
                          <a:ea typeface="微软雅黑" panose="020B0503020204020204" pitchFamily="34" charset="-122"/>
                        </a:rPr>
                        <a:t>单位</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dirty="0">
                          <a:effectLst/>
                          <a:latin typeface="微软雅黑" panose="020B0503020204020204" pitchFamily="34" charset="-122"/>
                          <a:ea typeface="微软雅黑" panose="020B0503020204020204" pitchFamily="34" charset="-122"/>
                        </a:rPr>
                        <a:t>规模</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dirty="0">
                          <a:effectLst/>
                          <a:latin typeface="微软雅黑" panose="020B0503020204020204" pitchFamily="34" charset="-122"/>
                          <a:ea typeface="微软雅黑" panose="020B0503020204020204" pitchFamily="34" charset="-122"/>
                        </a:rPr>
                        <a:t>投资</a:t>
                      </a:r>
                      <a:endParaRPr lang="zh-CN" sz="1200" kern="100" dirty="0">
                        <a:effectLst/>
                        <a:latin typeface="微软雅黑" panose="020B0503020204020204" pitchFamily="34" charset="-122"/>
                        <a:ea typeface="微软雅黑" panose="020B0503020204020204" pitchFamily="34" charset="-122"/>
                      </a:endParaRPr>
                    </a:p>
                    <a:p>
                      <a:pPr algn="ctr" fontAlgn="ctr">
                        <a:lnSpc>
                          <a:spcPct val="150000"/>
                        </a:lnSpc>
                      </a:pPr>
                      <a:r>
                        <a:rPr lang="zh-CN" sz="1200" kern="0" dirty="0">
                          <a:effectLst/>
                          <a:latin typeface="微软雅黑" panose="020B0503020204020204" pitchFamily="34" charset="-122"/>
                          <a:ea typeface="微软雅黑" panose="020B0503020204020204" pitchFamily="34" charset="-122"/>
                        </a:rPr>
                        <a:t>（万元）</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dirty="0">
                          <a:effectLst/>
                          <a:latin typeface="微软雅黑" panose="020B0503020204020204" pitchFamily="34" charset="-122"/>
                          <a:ea typeface="微软雅黑" panose="020B0503020204020204" pitchFamily="34" charset="-122"/>
                        </a:rPr>
                        <a:t>销售收入（万元</a:t>
                      </a:r>
                      <a:r>
                        <a:rPr lang="en-US" altLang="zh-CN" sz="1200" kern="0" dirty="0">
                          <a:effectLst/>
                          <a:latin typeface="微软雅黑" panose="020B0503020204020204" pitchFamily="34" charset="-122"/>
                          <a:ea typeface="微软雅黑" panose="020B0503020204020204" pitchFamily="34" charset="-122"/>
                        </a:rPr>
                        <a:t>/</a:t>
                      </a:r>
                      <a:r>
                        <a:rPr lang="zh-CN" altLang="en-US" sz="1200" kern="0" dirty="0">
                          <a:effectLst/>
                          <a:latin typeface="微软雅黑" panose="020B0503020204020204" pitchFamily="34" charset="-122"/>
                          <a:ea typeface="微软雅黑" panose="020B0503020204020204" pitchFamily="34" charset="-122"/>
                        </a:rPr>
                        <a:t>年</a:t>
                      </a:r>
                      <a:r>
                        <a:rPr lang="zh-CN" sz="1200" kern="0" dirty="0">
                          <a:effectLst/>
                          <a:latin typeface="微软雅黑" panose="020B0503020204020204" pitchFamily="34" charset="-122"/>
                          <a:ea typeface="微软雅黑" panose="020B0503020204020204" pitchFamily="34" charset="-122"/>
                        </a:rPr>
                        <a:t>）</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增值税（万元）</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教育费附加（万元）</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城建税（万元）</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5367">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6">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一期</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dirty="0">
                          <a:effectLst/>
                          <a:latin typeface="微软雅黑" panose="020B0503020204020204" pitchFamily="34" charset="-122"/>
                          <a:ea typeface="微软雅黑" panose="020B0503020204020204" pitchFamily="34" charset="-122"/>
                        </a:rPr>
                        <a:t>软瓷加工区</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软瓷</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a:t>
                      </a:r>
                      <a:r>
                        <a:rPr lang="en-US" sz="1200" kern="0">
                          <a:effectLst/>
                          <a:latin typeface="微软雅黑" panose="020B0503020204020204" pitchFamily="34" charset="-122"/>
                          <a:ea typeface="微软雅黑" panose="020B0503020204020204" pitchFamily="34" charset="-122"/>
                        </a:rPr>
                        <a:t>m</a:t>
                      </a:r>
                      <a:r>
                        <a:rPr lang="en-US" sz="1200" kern="0" baseline="30000">
                          <a:effectLst/>
                          <a:latin typeface="微软雅黑" panose="020B0503020204020204" pitchFamily="34" charset="-122"/>
                          <a:ea typeface="微软雅黑" panose="020B0503020204020204" pitchFamily="34" charset="-122"/>
                        </a:rPr>
                        <a:t>2</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200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23000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12000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1560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47</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78</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5367">
                <a:tc rowSpan="2">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cPr/>
                </a:tc>
                <a:tc rowSpan="2">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砂石加工区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砂石料</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万吨</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30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15000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1200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156</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5</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8</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3823">
                <a:tc vMerge="1">
                  <a:tcPr/>
                </a:tc>
                <a:tc vMerge="1">
                  <a:tcPr/>
                </a:tc>
                <a:tc vMerge="1">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机制砂</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万吨</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180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11000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1430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43</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72</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5367">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物流区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6000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5004">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4</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保温陶粒加工区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保温陶粒</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a:t>
                      </a:r>
                      <a:r>
                        <a:rPr lang="en-US" sz="1200" kern="0">
                          <a:effectLst/>
                          <a:latin typeface="微软雅黑" panose="020B0503020204020204" pitchFamily="34" charset="-122"/>
                          <a:ea typeface="微软雅黑" panose="020B0503020204020204" pitchFamily="34" charset="-122"/>
                        </a:rPr>
                        <a:t>m</a:t>
                      </a:r>
                      <a:r>
                        <a:rPr lang="en-US" sz="1200" kern="0" baseline="30000">
                          <a:effectLst/>
                          <a:latin typeface="微软雅黑" panose="020B0503020204020204" pitchFamily="34" charset="-122"/>
                          <a:ea typeface="微软雅黑" panose="020B0503020204020204" pitchFamily="34" charset="-122"/>
                        </a:rPr>
                        <a:t>3</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36000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25500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5367">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5</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烧结砖加工区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陶土砖</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万块</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5000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10000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1500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195</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6</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5367">
                <a:tc rowSpan="2">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6</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二期</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景观砖和步道砖加工区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景观砖</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万块</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3000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8000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3200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416</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12</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21</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5367">
                <a:tc vMerge="1">
                  <a:tcPr/>
                </a:tc>
                <a:tc vMerge="1">
                  <a:tcPr/>
                </a:tc>
                <a:tc vMerge="1">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步道砖</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万块</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3000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8000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3000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390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12</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8756">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7</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防火保温墙面加工区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保温墙面</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万吨</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36000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25500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3315</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99</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166</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5004">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8</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三期</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微晶玻璃加工区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微晶玻璃</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a:t>
                      </a:r>
                      <a:r>
                        <a:rPr lang="en-US" sz="1200" kern="0">
                          <a:effectLst/>
                          <a:latin typeface="微软雅黑" panose="020B0503020204020204" pitchFamily="34" charset="-122"/>
                          <a:ea typeface="微软雅黑" panose="020B0503020204020204" pitchFamily="34" charset="-122"/>
                        </a:rPr>
                        <a:t>m</a:t>
                      </a:r>
                      <a:r>
                        <a:rPr lang="en-US" sz="1200" kern="0" baseline="30000">
                          <a:effectLst/>
                          <a:latin typeface="微软雅黑" panose="020B0503020204020204" pitchFamily="34" charset="-122"/>
                          <a:ea typeface="微软雅黑" panose="020B0503020204020204" pitchFamily="34" charset="-122"/>
                        </a:rPr>
                        <a:t>2</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60000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53000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6890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207</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345</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5004">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9</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泡沫陶瓷加工区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泡沫陶瓷</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a:t>
                      </a:r>
                      <a:r>
                        <a:rPr lang="en-US" sz="1200" kern="0">
                          <a:effectLst/>
                          <a:latin typeface="微软雅黑" panose="020B0503020204020204" pitchFamily="34" charset="-122"/>
                          <a:ea typeface="微软雅黑" panose="020B0503020204020204" pitchFamily="34" charset="-122"/>
                        </a:rPr>
                        <a:t>m</a:t>
                      </a:r>
                      <a:r>
                        <a:rPr lang="en-US" sz="1200" kern="0" baseline="30000">
                          <a:effectLst/>
                          <a:latin typeface="微软雅黑" panose="020B0503020204020204" pitchFamily="34" charset="-122"/>
                          <a:ea typeface="微软雅黑" panose="020B0503020204020204" pitchFamily="34" charset="-122"/>
                        </a:rPr>
                        <a:t>2</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30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60000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20000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2600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78</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130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5004">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集成墙板加工区</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zh-CN" sz="1200" kern="0">
                          <a:effectLst/>
                          <a:latin typeface="微软雅黑" panose="020B0503020204020204" pitchFamily="34" charset="-122"/>
                          <a:ea typeface="微软雅黑" panose="020B0503020204020204" pitchFamily="34" charset="-122"/>
                        </a:rPr>
                        <a:t>集成墙板</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50000"/>
                        </a:lnSpc>
                      </a:pPr>
                      <a:r>
                        <a:rPr lang="zh-CN" sz="1200" kern="0">
                          <a:effectLst/>
                          <a:latin typeface="微软雅黑" panose="020B0503020204020204" pitchFamily="34" charset="-122"/>
                          <a:ea typeface="微软雅黑" panose="020B0503020204020204" pitchFamily="34" charset="-122"/>
                        </a:rPr>
                        <a:t>万吨</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40000</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20000</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dirty="0">
                          <a:effectLst/>
                          <a:latin typeface="微软雅黑" panose="020B0503020204020204" pitchFamily="34" charset="-122"/>
                          <a:ea typeface="微软雅黑" panose="020B0503020204020204" pitchFamily="34" charset="-122"/>
                        </a:rPr>
                        <a:t> </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5367">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11</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10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US" sz="1200" kern="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US" sz="1200" kern="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US" sz="1200" kern="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200" kern="0">
                          <a:effectLst/>
                          <a:latin typeface="微软雅黑" panose="020B0503020204020204" pitchFamily="34" charset="-122"/>
                          <a:ea typeface="微软雅黑" panose="020B0503020204020204" pitchFamily="34" charset="-122"/>
                        </a:rPr>
                        <a:t> </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solidFill>
                            <a:schemeClr val="tx1"/>
                          </a:solidFill>
                          <a:effectLst/>
                          <a:latin typeface="微软雅黑" panose="020B0503020204020204" pitchFamily="34" charset="-122"/>
                          <a:ea typeface="微软雅黑" panose="020B0503020204020204" pitchFamily="34" charset="-122"/>
                        </a:rPr>
                        <a:t>262000</a:t>
                      </a:r>
                      <a:endParaRPr lang="en-US" sz="120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solidFill>
                            <a:schemeClr val="tx1"/>
                          </a:solidFill>
                          <a:effectLst/>
                          <a:latin typeface="微软雅黑" panose="020B0503020204020204" pitchFamily="34" charset="-122"/>
                          <a:ea typeface="微软雅黑" panose="020B0503020204020204" pitchFamily="34" charset="-122"/>
                        </a:rPr>
                        <a:t>155900</a:t>
                      </a:r>
                      <a:endParaRPr lang="en-US" sz="1200"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20267</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a:effectLst/>
                          <a:latin typeface="微软雅黑" panose="020B0503020204020204" pitchFamily="34" charset="-122"/>
                          <a:ea typeface="微软雅黑" panose="020B0503020204020204" pitchFamily="34" charset="-122"/>
                        </a:rPr>
                        <a:t>608</a:t>
                      </a:r>
                      <a:endParaRPr lang="zh-CN" sz="12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50000"/>
                        </a:lnSpc>
                      </a:pPr>
                      <a:r>
                        <a:rPr lang="en-US" sz="1200" kern="0" dirty="0">
                          <a:effectLst/>
                          <a:latin typeface="微软雅黑" panose="020B0503020204020204" pitchFamily="34" charset="-122"/>
                          <a:ea typeface="微软雅黑" panose="020B0503020204020204" pitchFamily="34" charset="-122"/>
                        </a:rPr>
                        <a:t>1013</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41441" marR="414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经济效益</a:t>
            </a:r>
            <a:endParaRPr lang="zh-CN" altLang="en-US"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sp>
        <p:nvSpPr>
          <p:cNvPr id="27" name="文本框 12"/>
          <p:cNvSpPr txBox="1">
            <a:spLocks noChangeArrowheads="1"/>
          </p:cNvSpPr>
          <p:nvPr/>
        </p:nvSpPr>
        <p:spPr bwMode="auto">
          <a:xfrm>
            <a:off x="768350" y="289580"/>
            <a:ext cx="4230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六、实施计划</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pic>
        <p:nvPicPr>
          <p:cNvPr id="6" name="组合 9"/>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414338"/>
            <a:ext cx="3048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1081872" y="1547812"/>
            <a:ext cx="9885396" cy="3607002"/>
            <a:chOff x="1115453" y="1723664"/>
            <a:chExt cx="9885396" cy="3922562"/>
          </a:xfrm>
        </p:grpSpPr>
        <p:sp>
          <p:nvSpPr>
            <p:cNvPr id="18" name="流程图: 数据 20"/>
            <p:cNvSpPr>
              <a:spLocks noChangeArrowheads="1"/>
            </p:cNvSpPr>
            <p:nvPr/>
          </p:nvSpPr>
          <p:spPr bwMode="auto">
            <a:xfrm>
              <a:off x="4156709" y="3235916"/>
              <a:ext cx="3802063" cy="909047"/>
            </a:xfrm>
            <a:prstGeom prst="flowChartInputOutpu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19" name="流程图: 数据 21"/>
            <p:cNvSpPr>
              <a:spLocks noChangeArrowheads="1"/>
            </p:cNvSpPr>
            <p:nvPr/>
          </p:nvSpPr>
          <p:spPr bwMode="auto">
            <a:xfrm>
              <a:off x="7198787" y="1723664"/>
              <a:ext cx="3802062" cy="906779"/>
            </a:xfrm>
            <a:prstGeom prst="flowChartInputOutpu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grpSp>
          <p:nvGrpSpPr>
            <p:cNvPr id="20" name="组合 24"/>
            <p:cNvGrpSpPr/>
            <p:nvPr/>
          </p:nvGrpSpPr>
          <p:grpSpPr bwMode="auto">
            <a:xfrm>
              <a:off x="1115453" y="4735433"/>
              <a:ext cx="3802062" cy="909045"/>
              <a:chOff x="7970" y="-11202"/>
              <a:chExt cx="3176332" cy="635266"/>
            </a:xfrm>
          </p:grpSpPr>
          <p:sp>
            <p:nvSpPr>
              <p:cNvPr id="21" name="流程图: 数据 25"/>
              <p:cNvSpPr>
                <a:spLocks noChangeArrowheads="1"/>
              </p:cNvSpPr>
              <p:nvPr/>
            </p:nvSpPr>
            <p:spPr bwMode="auto">
              <a:xfrm>
                <a:off x="7970" y="-11202"/>
                <a:ext cx="3176332" cy="635266"/>
              </a:xfrm>
              <a:prstGeom prst="flowChartInputOutpu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22" name="文本框 26"/>
              <p:cNvSpPr txBox="1">
                <a:spLocks noChangeArrowheads="1"/>
              </p:cNvSpPr>
              <p:nvPr/>
            </p:nvSpPr>
            <p:spPr bwMode="auto">
              <a:xfrm>
                <a:off x="569877" y="159626"/>
                <a:ext cx="1788082" cy="32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2021-2023</a:t>
                </a:r>
                <a:r>
                  <a:rPr lang="zh-CN" altLang="en-US" sz="2400" b="1" dirty="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7"/>
            <p:cNvGrpSpPr/>
            <p:nvPr/>
          </p:nvGrpSpPr>
          <p:grpSpPr bwMode="auto">
            <a:xfrm>
              <a:off x="4157032" y="3454010"/>
              <a:ext cx="2740171" cy="2192216"/>
              <a:chOff x="270" y="1056"/>
              <a:chExt cx="2288736" cy="1534635"/>
            </a:xfrm>
          </p:grpSpPr>
          <p:sp>
            <p:nvSpPr>
              <p:cNvPr id="24" name="矩形 12"/>
              <p:cNvSpPr/>
              <p:nvPr/>
            </p:nvSpPr>
            <p:spPr bwMode="auto">
              <a:xfrm flipH="1" flipV="1">
                <a:off x="270" y="476913"/>
                <a:ext cx="635196" cy="1058778"/>
              </a:xfrm>
              <a:custGeom>
                <a:avLst/>
                <a:gdLst>
                  <a:gd name="T0" fmla="*/ 6418767 w 432000"/>
                  <a:gd name="T1" fmla="*/ 0 h 720080"/>
                  <a:gd name="T2" fmla="*/ 6418767 w 432000"/>
                  <a:gd name="T3" fmla="*/ 6418787 h 720080"/>
                  <a:gd name="T4" fmla="*/ 6418767 w 432000"/>
                  <a:gd name="T5" fmla="*/ 10699169 h 720080"/>
                  <a:gd name="T6" fmla="*/ 0 w 432000"/>
                  <a:gd name="T7" fmla="*/ 10699169 h 720080"/>
                  <a:gd name="T8" fmla="*/ 0 w 432000"/>
                  <a:gd name="T9" fmla="*/ 6418787 h 720080"/>
                  <a:gd name="T10" fmla="*/ 6418767 w 432000"/>
                  <a:gd name="T11" fmla="*/ 0 h 720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000" h="720080">
                    <a:moveTo>
                      <a:pt x="432000" y="0"/>
                    </a:moveTo>
                    <a:lnTo>
                      <a:pt x="432000" y="432000"/>
                    </a:lnTo>
                    <a:lnTo>
                      <a:pt x="432000" y="720080"/>
                    </a:lnTo>
                    <a:lnTo>
                      <a:pt x="0" y="720080"/>
                    </a:lnTo>
                    <a:lnTo>
                      <a:pt x="0" y="432000"/>
                    </a:lnTo>
                    <a:lnTo>
                      <a:pt x="432000" y="0"/>
                    </a:lnTo>
                    <a:close/>
                  </a:path>
                </a:pathLst>
              </a:custGeom>
              <a:solidFill>
                <a:srgbClr val="77737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26" name="文本框 30"/>
              <p:cNvSpPr txBox="1">
                <a:spLocks noChangeArrowheads="1"/>
              </p:cNvSpPr>
              <p:nvPr/>
            </p:nvSpPr>
            <p:spPr bwMode="auto">
              <a:xfrm>
                <a:off x="501289" y="1056"/>
                <a:ext cx="1787717" cy="32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2024-2026</a:t>
                </a:r>
                <a:r>
                  <a:rPr lang="zh-CN" altLang="en-US" sz="2400" b="1" dirty="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31"/>
            <p:cNvGrpSpPr/>
            <p:nvPr/>
          </p:nvGrpSpPr>
          <p:grpSpPr bwMode="auto">
            <a:xfrm>
              <a:off x="7198787" y="1939205"/>
              <a:ext cx="2954006" cy="2203239"/>
              <a:chOff x="418309" y="6337"/>
              <a:chExt cx="2468961" cy="1542817"/>
            </a:xfrm>
          </p:grpSpPr>
          <p:sp>
            <p:nvSpPr>
              <p:cNvPr id="29" name="矩形 12"/>
              <p:cNvSpPr/>
              <p:nvPr/>
            </p:nvSpPr>
            <p:spPr bwMode="auto">
              <a:xfrm flipH="1" flipV="1">
                <a:off x="418309" y="490376"/>
                <a:ext cx="635196" cy="1058778"/>
              </a:xfrm>
              <a:custGeom>
                <a:avLst/>
                <a:gdLst>
                  <a:gd name="T0" fmla="*/ 6418767 w 432000"/>
                  <a:gd name="T1" fmla="*/ 0 h 720080"/>
                  <a:gd name="T2" fmla="*/ 6418767 w 432000"/>
                  <a:gd name="T3" fmla="*/ 6418787 h 720080"/>
                  <a:gd name="T4" fmla="*/ 6418767 w 432000"/>
                  <a:gd name="T5" fmla="*/ 10699169 h 720080"/>
                  <a:gd name="T6" fmla="*/ 0 w 432000"/>
                  <a:gd name="T7" fmla="*/ 10699169 h 720080"/>
                  <a:gd name="T8" fmla="*/ 0 w 432000"/>
                  <a:gd name="T9" fmla="*/ 6418787 h 720080"/>
                  <a:gd name="T10" fmla="*/ 6418767 w 432000"/>
                  <a:gd name="T11" fmla="*/ 0 h 720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000" h="720080">
                    <a:moveTo>
                      <a:pt x="432000" y="0"/>
                    </a:moveTo>
                    <a:lnTo>
                      <a:pt x="432000" y="432000"/>
                    </a:lnTo>
                    <a:lnTo>
                      <a:pt x="432000" y="720080"/>
                    </a:lnTo>
                    <a:lnTo>
                      <a:pt x="0" y="720080"/>
                    </a:lnTo>
                    <a:lnTo>
                      <a:pt x="0" y="432000"/>
                    </a:lnTo>
                    <a:lnTo>
                      <a:pt x="432000" y="0"/>
                    </a:lnTo>
                    <a:close/>
                  </a:path>
                </a:pathLst>
              </a:custGeom>
              <a:solidFill>
                <a:srgbClr val="77737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2" name="文本框 34"/>
              <p:cNvSpPr txBox="1">
                <a:spLocks noChangeArrowheads="1"/>
              </p:cNvSpPr>
              <p:nvPr/>
            </p:nvSpPr>
            <p:spPr bwMode="auto">
              <a:xfrm>
                <a:off x="1098380" y="6337"/>
                <a:ext cx="1788890" cy="32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2027-2029</a:t>
                </a:r>
                <a:r>
                  <a:rPr lang="zh-CN" altLang="en-US" sz="2400" b="1" dirty="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sp>
        <p:nvSpPr>
          <p:cNvPr id="33" name="文本框 32"/>
          <p:cNvSpPr txBox="1"/>
          <p:nvPr/>
        </p:nvSpPr>
        <p:spPr>
          <a:xfrm>
            <a:off x="943749" y="5320011"/>
            <a:ext cx="3464560" cy="1422954"/>
          </a:xfrm>
          <a:prstGeom prst="rect">
            <a:avLst/>
          </a:prstGeom>
          <a:noFill/>
        </p:spPr>
        <p:txBody>
          <a:bodyPr wrap="square">
            <a:spAutoFit/>
          </a:bodyPr>
          <a:lstStyle/>
          <a:p>
            <a:pPr algn="just">
              <a:lnSpc>
                <a:spcPct val="150000"/>
              </a:lnSpc>
            </a:pPr>
            <a:r>
              <a:rPr lang="zh-CN"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rPr>
              <a:t>完成目前期用地审批等准备工作及一期“七通一平”和招商引资</a:t>
            </a: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文本框 33"/>
          <p:cNvSpPr txBox="1"/>
          <p:nvPr/>
        </p:nvSpPr>
        <p:spPr>
          <a:xfrm>
            <a:off x="4916221" y="4044709"/>
            <a:ext cx="2747772" cy="707886"/>
          </a:xfrm>
          <a:prstGeom prst="rect">
            <a:avLst/>
          </a:prstGeom>
          <a:noFill/>
        </p:spPr>
        <p:txBody>
          <a:bodyPr wrap="square">
            <a:spAutoFit/>
          </a:bodyPr>
          <a:lstStyle/>
          <a:p>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完成</a:t>
            </a:r>
            <a:r>
              <a:rPr lang="zh-CN"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rPr>
              <a:t>二期“七通一平”及招商引资</a:t>
            </a: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7978882" y="2577467"/>
            <a:ext cx="2748821" cy="707886"/>
          </a:xfrm>
          <a:prstGeom prst="rect">
            <a:avLst/>
          </a:prstGeom>
          <a:noFill/>
        </p:spPr>
        <p:txBody>
          <a:bodyPr wrap="square">
            <a:spAutoFit/>
          </a:bodyPr>
          <a:lstStyle/>
          <a:p>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完成</a:t>
            </a:r>
            <a:r>
              <a:rPr lang="zh-CN"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rPr>
              <a:t>三期“七通一平”及招商引资。</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3" name="组合 4"/>
          <p:cNvGrpSpPr/>
          <p:nvPr/>
        </p:nvGrpSpPr>
        <p:grpSpPr bwMode="auto">
          <a:xfrm>
            <a:off x="0" y="333375"/>
            <a:ext cx="1489074" cy="419100"/>
            <a:chOff x="0" y="0"/>
            <a:chExt cx="1489439" cy="419100"/>
          </a:xfrm>
        </p:grpSpPr>
        <p:sp>
          <p:nvSpPr>
            <p:cNvPr id="51219" name="矩形 5"/>
            <p:cNvSpPr>
              <a:spLocks noChangeArrowheads="1"/>
            </p:cNvSpPr>
            <p:nvPr/>
          </p:nvSpPr>
          <p:spPr bwMode="auto">
            <a:xfrm>
              <a:off x="0" y="0"/>
              <a:ext cx="1260840"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dirty="0">
                <a:solidFill>
                  <a:srgbClr val="FFFFFF"/>
                </a:solidFill>
              </a:endParaRPr>
            </a:p>
          </p:txBody>
        </p:sp>
        <p:sp>
          <p:nvSpPr>
            <p:cNvPr id="51220" name="矩形 6"/>
            <p:cNvSpPr>
              <a:spLocks noChangeArrowheads="1"/>
            </p:cNvSpPr>
            <p:nvPr/>
          </p:nvSpPr>
          <p:spPr bwMode="auto">
            <a:xfrm>
              <a:off x="1317989" y="0"/>
              <a:ext cx="66675"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51221" name="矩形 7"/>
            <p:cNvSpPr>
              <a:spLocks noChangeArrowheads="1"/>
            </p:cNvSpPr>
            <p:nvPr/>
          </p:nvSpPr>
          <p:spPr bwMode="auto">
            <a:xfrm>
              <a:off x="1441813" y="219075"/>
              <a:ext cx="47626" cy="200025"/>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grpSp>
      <p:sp>
        <p:nvSpPr>
          <p:cNvPr id="51204" name="矩形 8"/>
          <p:cNvSpPr/>
          <p:nvPr/>
        </p:nvSpPr>
        <p:spPr bwMode="auto">
          <a:xfrm>
            <a:off x="4686300" y="2287588"/>
            <a:ext cx="7105650" cy="1819275"/>
          </a:xfrm>
          <a:custGeom>
            <a:avLst/>
            <a:gdLst>
              <a:gd name="T0" fmla="*/ 0 w 6696075"/>
              <a:gd name="T1" fmla="*/ 0 h 1819275"/>
              <a:gd name="T2" fmla="*/ 10146234 w 6696075"/>
              <a:gd name="T3" fmla="*/ 19050 h 1819275"/>
              <a:gd name="T4" fmla="*/ 10146234 w 6696075"/>
              <a:gd name="T5" fmla="*/ 1809750 h 1819275"/>
              <a:gd name="T6" fmla="*/ 1700532 w 6696075"/>
              <a:gd name="T7" fmla="*/ 1819275 h 1819275"/>
              <a:gd name="T8" fmla="*/ 0 w 6696075"/>
              <a:gd name="T9" fmla="*/ 0 h 1819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96075" h="1819275">
                <a:moveTo>
                  <a:pt x="0" y="0"/>
                </a:moveTo>
                <a:lnTo>
                  <a:pt x="6696075" y="19050"/>
                </a:lnTo>
                <a:lnTo>
                  <a:pt x="6696075" y="1809750"/>
                </a:lnTo>
                <a:lnTo>
                  <a:pt x="1122277" y="1819275"/>
                </a:lnTo>
                <a:lnTo>
                  <a:pt x="0" y="0"/>
                </a:lnTo>
                <a:close/>
              </a:path>
            </a:pathLst>
          </a:custGeom>
          <a:solidFill>
            <a:srgbClr val="269FD3"/>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1205" name="矩形 9"/>
          <p:cNvSpPr>
            <a:spLocks noChangeArrowheads="1"/>
          </p:cNvSpPr>
          <p:nvPr/>
        </p:nvSpPr>
        <p:spPr bwMode="auto">
          <a:xfrm>
            <a:off x="12020550" y="2297113"/>
            <a:ext cx="171450" cy="1800225"/>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51206" name="等腰三角形 11"/>
          <p:cNvSpPr/>
          <p:nvPr/>
        </p:nvSpPr>
        <p:spPr bwMode="auto">
          <a:xfrm>
            <a:off x="5895975" y="2297113"/>
            <a:ext cx="5895975" cy="1800225"/>
          </a:xfrm>
          <a:custGeom>
            <a:avLst/>
            <a:gdLst>
              <a:gd name="T0" fmla="*/ 0 w 5895976"/>
              <a:gd name="T1" fmla="*/ 1800225 h 1800225"/>
              <a:gd name="T2" fmla="*/ 3586164 w 5895976"/>
              <a:gd name="T3" fmla="*/ 0 h 1800225"/>
              <a:gd name="T4" fmla="*/ 5895969 w 5895976"/>
              <a:gd name="T5" fmla="*/ 1800225 h 1800225"/>
              <a:gd name="T6" fmla="*/ 0 w 5895976"/>
              <a:gd name="T7" fmla="*/ 1800225 h 18002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95976" h="1800225">
                <a:moveTo>
                  <a:pt x="0" y="1800225"/>
                </a:moveTo>
                <a:lnTo>
                  <a:pt x="3586171" y="0"/>
                </a:lnTo>
                <a:lnTo>
                  <a:pt x="5895976" y="1800225"/>
                </a:lnTo>
                <a:lnTo>
                  <a:pt x="0" y="1800225"/>
                </a:lnTo>
                <a:close/>
              </a:path>
            </a:pathLst>
          </a:cu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1207" name="矩形 14"/>
          <p:cNvSpPr>
            <a:spLocks noChangeArrowheads="1"/>
          </p:cNvSpPr>
          <p:nvPr/>
        </p:nvSpPr>
        <p:spPr bwMode="auto">
          <a:xfrm>
            <a:off x="0" y="6448425"/>
            <a:ext cx="12192000"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51208" name="矩形 17"/>
          <p:cNvSpPr>
            <a:spLocks noChangeArrowheads="1"/>
          </p:cNvSpPr>
          <p:nvPr/>
        </p:nvSpPr>
        <p:spPr bwMode="auto">
          <a:xfrm>
            <a:off x="9271000" y="6448425"/>
            <a:ext cx="2921000" cy="422275"/>
          </a:xfrm>
          <a:prstGeom prst="rect">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sp>
        <p:nvSpPr>
          <p:cNvPr id="51209" name="直角三角形 15"/>
          <p:cNvSpPr>
            <a:spLocks noChangeArrowheads="1"/>
          </p:cNvSpPr>
          <p:nvPr/>
        </p:nvSpPr>
        <p:spPr bwMode="auto">
          <a:xfrm rot="-2482782">
            <a:off x="9013825" y="6180138"/>
            <a:ext cx="622300" cy="544512"/>
          </a:xfrm>
          <a:prstGeom prst="rtTriangle">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a:solidFill>
                <a:srgbClr val="FFFFFF"/>
              </a:solidFill>
            </a:endParaRPr>
          </a:p>
        </p:txBody>
      </p:sp>
      <p:grpSp>
        <p:nvGrpSpPr>
          <p:cNvPr id="51210" name="组合 23"/>
          <p:cNvGrpSpPr/>
          <p:nvPr/>
        </p:nvGrpSpPr>
        <p:grpSpPr bwMode="auto">
          <a:xfrm>
            <a:off x="5705475" y="2776538"/>
            <a:ext cx="885825" cy="887412"/>
            <a:chOff x="0" y="0"/>
            <a:chExt cx="1236662" cy="1236662"/>
          </a:xfrm>
        </p:grpSpPr>
        <p:pic>
          <p:nvPicPr>
            <p:cNvPr id="51217" name="组合 2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26" y="343571"/>
              <a:ext cx="756779" cy="47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8" name="椭圆 22"/>
            <p:cNvSpPr>
              <a:spLocks noChangeArrowheads="1"/>
            </p:cNvSpPr>
            <p:nvPr/>
          </p:nvSpPr>
          <p:spPr bwMode="auto">
            <a:xfrm>
              <a:off x="0" y="0"/>
              <a:ext cx="1236662" cy="1236662"/>
            </a:xfrm>
            <a:prstGeom prst="ellipse">
              <a:avLst/>
            </a:prstGeom>
            <a:noFill/>
            <a:ln w="57150">
              <a:solidFill>
                <a:schemeClr val="bg1"/>
              </a:solidFill>
              <a:round/>
            </a:ln>
            <a:extLst>
              <a:ext uri="{909E8E84-426E-40DD-AFC4-6F175D3DCCD1}">
                <a14:hiddenFill xmlns:a14="http://schemas.microsoft.com/office/drawing/2010/main">
                  <a:solidFill>
                    <a:srgbClr val="FFFFFF"/>
                  </a:solidFill>
                </a14:hiddenFill>
              </a:ext>
            </a:extLst>
          </p:spPr>
          <p:txBody>
            <a:bodyPr anchor="ctr"/>
            <a:lstStyle/>
            <a:p>
              <a:pPr algn="ctr">
                <a:buFont typeface="Arial" panose="020B0604020202020204" pitchFamily="34" charset="0"/>
                <a:buNone/>
              </a:pPr>
              <a:endParaRPr lang="zh-CN" altLang="en-US">
                <a:solidFill>
                  <a:srgbClr val="FFFFFF"/>
                </a:solidFill>
              </a:endParaRPr>
            </a:p>
          </p:txBody>
        </p:sp>
      </p:grpSp>
      <p:sp>
        <p:nvSpPr>
          <p:cNvPr id="51211" name="文本框 24"/>
          <p:cNvSpPr txBox="1">
            <a:spLocks noChangeArrowheads="1"/>
          </p:cNvSpPr>
          <p:nvPr/>
        </p:nvSpPr>
        <p:spPr bwMode="auto">
          <a:xfrm>
            <a:off x="6902449" y="2716381"/>
            <a:ext cx="4737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6000" b="1" dirty="0">
                <a:solidFill>
                  <a:schemeClr val="bg1"/>
                </a:solidFill>
                <a:latin typeface="微软雅黑" panose="020B0503020204020204" pitchFamily="34" charset="-122"/>
                <a:ea typeface="微软雅黑" panose="020B0503020204020204" pitchFamily="34" charset="-122"/>
              </a:rPr>
              <a:t>谢谢观看！</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51212" name="矩形 25"/>
          <p:cNvSpPr>
            <a:spLocks noChangeArrowheads="1"/>
          </p:cNvSpPr>
          <p:nvPr/>
        </p:nvSpPr>
        <p:spPr bwMode="auto">
          <a:xfrm>
            <a:off x="8348662" y="3716318"/>
            <a:ext cx="184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panose="020B0604020202020204" pitchFamily="34" charset="0"/>
              <a:buNone/>
            </a:pPr>
            <a:r>
              <a:rPr lang="en-US" altLang="zh-CN" dirty="0">
                <a:solidFill>
                  <a:schemeClr val="bg1"/>
                </a:solidFill>
                <a:latin typeface="Arial" panose="020B0604020202020204" pitchFamily="34" charset="0"/>
              </a:rPr>
              <a:t>Thank  You</a:t>
            </a:r>
            <a:endParaRPr lang="zh-CN" altLang="en-US" dirty="0">
              <a:solidFill>
                <a:schemeClr val="bg1"/>
              </a:solidFill>
            </a:endParaRPr>
          </a:p>
        </p:txBody>
      </p:sp>
      <p:pic>
        <p:nvPicPr>
          <p:cNvPr id="51213" name="图片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849438"/>
            <a:ext cx="46259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7"/>
          <p:cNvSpPr txBox="1">
            <a:spLocks noChangeArrowheads="1"/>
          </p:cNvSpPr>
          <p:nvPr/>
        </p:nvSpPr>
        <p:spPr bwMode="auto">
          <a:xfrm>
            <a:off x="813782" y="6473309"/>
            <a:ext cx="3748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湖北省地质矿业开发有限责任公司</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文本框 27"/>
          <p:cNvSpPr txBox="1">
            <a:spLocks noChangeArrowheads="1"/>
          </p:cNvSpPr>
          <p:nvPr/>
        </p:nvSpPr>
        <p:spPr bwMode="auto">
          <a:xfrm>
            <a:off x="4561870" y="6473309"/>
            <a:ext cx="1775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dirty="0">
                <a:solidFill>
                  <a:schemeClr val="bg1"/>
                </a:solidFill>
                <a:latin typeface="微软雅黑" panose="020B0503020204020204" pitchFamily="34" charset="-122"/>
                <a:ea typeface="微软雅黑" panose="020B0503020204020204" pitchFamily="34" charset="-122"/>
              </a:rPr>
              <a:t>027-85356070</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4"/>
          <a:stretch>
            <a:fillRect/>
          </a:stretch>
        </p:blipFill>
        <p:spPr>
          <a:xfrm>
            <a:off x="0" y="-9969"/>
            <a:ext cx="2045616" cy="20456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2"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20484" name="组合 9"/>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013" y="334963"/>
            <a:ext cx="4143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文本框 12"/>
          <p:cNvSpPr txBox="1">
            <a:spLocks noChangeArrowheads="1"/>
          </p:cNvSpPr>
          <p:nvPr/>
        </p:nvSpPr>
        <p:spPr bwMode="auto">
          <a:xfrm>
            <a:off x="768350" y="289580"/>
            <a:ext cx="29931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一、方案概况</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20488" name="文本框 19"/>
          <p:cNvSpPr txBox="1">
            <a:spLocks noChangeArrowheads="1"/>
          </p:cNvSpPr>
          <p:nvPr/>
        </p:nvSpPr>
        <p:spPr bwMode="auto">
          <a:xfrm>
            <a:off x="5638800" y="1821179"/>
            <a:ext cx="6045200" cy="109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algn="just" eaLnBrk="1" hangingPunct="1">
              <a:lnSpc>
                <a:spcPct val="125000"/>
              </a:lnSpc>
              <a:buFont typeface="Arial" panose="020B0604020202020204" pitchFamily="34" charset="0"/>
              <a:buChar char="•"/>
            </a:pPr>
            <a:r>
              <a:rPr lang="zh-CN"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园区紧邻蛇屋山金矿区，其位于湖北省嘉鱼县境内，距嘉鱼县城南西</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15km</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eaLnBrk="1" hangingPunct="1">
              <a:lnSpc>
                <a:spcPct val="125000"/>
              </a:lnSpc>
              <a:buFont typeface="Arial" panose="020B0604020202020204" pitchFamily="34" charset="0"/>
              <a:buChar char="•"/>
            </a:pP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区内各乡村均修建有村村通公路，</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交通方便。</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descr="W020191017433179931565"/>
          <p:cNvPicPr/>
          <p:nvPr/>
        </p:nvPicPr>
        <p:blipFill>
          <a:blip r:embed="rId2"/>
          <a:stretch>
            <a:fillRect/>
          </a:stretch>
        </p:blipFill>
        <p:spPr>
          <a:xfrm>
            <a:off x="768350" y="1196077"/>
            <a:ext cx="4567221" cy="1913122"/>
          </a:xfrm>
          <a:prstGeom prst="rect">
            <a:avLst/>
          </a:prstGeom>
        </p:spPr>
      </p:pic>
      <p:pic>
        <p:nvPicPr>
          <p:cNvPr id="10" name="图片 9" descr="蛇交"/>
          <p:cNvPicPr/>
          <p:nvPr/>
        </p:nvPicPr>
        <p:blipFill>
          <a:blip r:embed="rId3"/>
          <a:stretch>
            <a:fillRect/>
          </a:stretch>
        </p:blipFill>
        <p:spPr>
          <a:xfrm>
            <a:off x="768350" y="3243336"/>
            <a:ext cx="4567221" cy="3325084"/>
          </a:xfrm>
          <a:prstGeom prst="rect">
            <a:avLst/>
          </a:prstGeom>
          <a:noFill/>
          <a:ln>
            <a:noFill/>
          </a:ln>
        </p:spPr>
      </p:pic>
      <p:sp>
        <p:nvSpPr>
          <p:cNvPr id="11" name="圆角矩形 5"/>
          <p:cNvSpPr>
            <a:spLocks noChangeArrowheads="1"/>
          </p:cNvSpPr>
          <p:nvPr/>
        </p:nvSpPr>
        <p:spPr bwMode="auto">
          <a:xfrm>
            <a:off x="7893050" y="133235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en-US" altLang="zh-CN" b="1" dirty="0">
                <a:solidFill>
                  <a:srgbClr val="FFFFFF"/>
                </a:solidFill>
                <a:latin typeface="微软雅黑" panose="020B0503020204020204" pitchFamily="34" charset="-122"/>
                <a:ea typeface="微软雅黑" panose="020B0503020204020204" pitchFamily="34" charset="-122"/>
              </a:rPr>
              <a:t> </a:t>
            </a:r>
            <a:r>
              <a:rPr lang="zh-CN" altLang="en-US" b="1" dirty="0">
                <a:solidFill>
                  <a:srgbClr val="FFFFFF"/>
                </a:solidFill>
                <a:latin typeface="微软雅黑" panose="020B0503020204020204" pitchFamily="34" charset="-122"/>
                <a:ea typeface="微软雅黑" panose="020B0503020204020204" pitchFamily="34" charset="-122"/>
              </a:rPr>
              <a:t>园区选址</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12" name="圆角矩形 5"/>
          <p:cNvSpPr>
            <a:spLocks noChangeArrowheads="1"/>
          </p:cNvSpPr>
          <p:nvPr/>
        </p:nvSpPr>
        <p:spPr bwMode="auto">
          <a:xfrm>
            <a:off x="7893050" y="3249713"/>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规划布局</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5638800" y="3937354"/>
            <a:ext cx="6045200" cy="2484463"/>
          </a:xfrm>
          <a:prstGeom prst="rect">
            <a:avLst/>
          </a:prstGeom>
          <a:noFill/>
        </p:spPr>
        <p:txBody>
          <a:bodyPr wrap="square">
            <a:spAutoFit/>
          </a:bodyPr>
          <a:lstStyle/>
          <a:p>
            <a:pPr marL="285750" indent="-285750">
              <a:lnSpc>
                <a:spcPct val="125000"/>
              </a:lnSpc>
              <a:buFont typeface="Arial" panose="020B0604020202020204" pitchFamily="34" charset="0"/>
              <a:buChar char="•"/>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一期在矿区东侧，</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区内</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分六个板块为综合保障区、物流区、软瓷加工区、砂石加工区、保温陶粒加工区、烧结砖加工区。</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25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二期在矿区西南侧，</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三个板块，分别为景观砖、步道砖加工区、防火保温墙面加工区。</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25000"/>
              </a:lnSpc>
              <a:buFont typeface="Arial" panose="020B0604020202020204" pitchFamily="34" charset="0"/>
              <a:buChar char="•"/>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三期位于矿区西北侧，</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划分为三个板块，分别为集成墙板加工区、微晶玻璃加工区、泡沫陶瓷加工区。</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2"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sp>
        <p:nvSpPr>
          <p:cNvPr id="20485" name="文本框 12"/>
          <p:cNvSpPr txBox="1">
            <a:spLocks noChangeArrowheads="1"/>
          </p:cNvSpPr>
          <p:nvPr/>
        </p:nvSpPr>
        <p:spPr bwMode="auto">
          <a:xfrm>
            <a:off x="768350" y="289580"/>
            <a:ext cx="29931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二、规划背景</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grpSp>
        <p:nvGrpSpPr>
          <p:cNvPr id="17" name="组合 13"/>
          <p:cNvGrpSpPr/>
          <p:nvPr/>
        </p:nvGrpSpPr>
        <p:grpSpPr bwMode="auto">
          <a:xfrm>
            <a:off x="355600" y="3637280"/>
            <a:ext cx="3679825" cy="3057613"/>
            <a:chOff x="0" y="0"/>
            <a:chExt cx="2500311" cy="2326348"/>
          </a:xfrm>
        </p:grpSpPr>
        <p:sp>
          <p:nvSpPr>
            <p:cNvPr id="18" name="矩形 14"/>
            <p:cNvSpPr>
              <a:spLocks noChangeArrowheads="1"/>
            </p:cNvSpPr>
            <p:nvPr/>
          </p:nvSpPr>
          <p:spPr bwMode="auto">
            <a:xfrm>
              <a:off x="147991" y="0"/>
              <a:ext cx="2196132" cy="359933"/>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sz="1200">
                <a:solidFill>
                  <a:srgbClr val="FFFFFF"/>
                </a:solidFill>
                <a:ea typeface="微软雅黑" panose="020B0503020204020204" pitchFamily="34" charset="-122"/>
              </a:endParaRPr>
            </a:p>
          </p:txBody>
        </p:sp>
        <p:sp>
          <p:nvSpPr>
            <p:cNvPr id="19" name="文本框 15"/>
            <p:cNvSpPr txBox="1">
              <a:spLocks noChangeArrowheads="1"/>
            </p:cNvSpPr>
            <p:nvPr/>
          </p:nvSpPr>
          <p:spPr bwMode="auto">
            <a:xfrm>
              <a:off x="260600" y="21741"/>
              <a:ext cx="2010172" cy="30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dirty="0">
                  <a:solidFill>
                    <a:srgbClr val="FFFFFF"/>
                  </a:solidFill>
                  <a:ea typeface="微软雅黑" panose="020B0503020204020204" pitchFamily="34" charset="-122"/>
                </a:rPr>
                <a:t>国家鼓励循环经济发展</a:t>
              </a:r>
              <a:endParaRPr lang="zh-CN" altLang="en-US" sz="2000" b="1" dirty="0">
                <a:solidFill>
                  <a:srgbClr val="FFFFFF"/>
                </a:solidFill>
                <a:ea typeface="微软雅黑" panose="020B0503020204020204" pitchFamily="34" charset="-122"/>
              </a:endParaRPr>
            </a:p>
          </p:txBody>
        </p:sp>
        <p:sp>
          <p:nvSpPr>
            <p:cNvPr id="20" name="文本框 16"/>
            <p:cNvSpPr txBox="1">
              <a:spLocks noChangeArrowheads="1"/>
            </p:cNvSpPr>
            <p:nvPr/>
          </p:nvSpPr>
          <p:spPr bwMode="auto">
            <a:xfrm>
              <a:off x="0" y="360000"/>
              <a:ext cx="2500311" cy="196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十四五</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循环经济发展规划》</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，强调</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2025</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年应全面推行循环型生产方式，基本建立</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资源循环型产业体系</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l" eaLnBrk="1" hangingPunct="1">
                <a:lnSpc>
                  <a:spcPct val="150000"/>
                </a:lnSpc>
                <a:buClrTx/>
                <a:buSzTx/>
                <a:buFont typeface="Arial" panose="020B0604020202020204" pitchFamily="34" charset="0"/>
                <a:buNone/>
              </a:pP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《嘉鱼县矿产资源总体规划（2016-2020）》，积极推进全县矿产资源</a:t>
              </a:r>
              <a:r>
                <a:rPr lang="zh-CN" altLang="en-US"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综合利用和无废利用</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17"/>
          <p:cNvGrpSpPr/>
          <p:nvPr/>
        </p:nvGrpSpPr>
        <p:grpSpPr bwMode="auto">
          <a:xfrm>
            <a:off x="4347346" y="3653952"/>
            <a:ext cx="3284537" cy="2590443"/>
            <a:chOff x="0" y="0"/>
            <a:chExt cx="2500311" cy="1970762"/>
          </a:xfrm>
        </p:grpSpPr>
        <p:sp>
          <p:nvSpPr>
            <p:cNvPr id="22" name="矩形 18"/>
            <p:cNvSpPr>
              <a:spLocks noChangeArrowheads="1"/>
            </p:cNvSpPr>
            <p:nvPr/>
          </p:nvSpPr>
          <p:spPr bwMode="auto">
            <a:xfrm>
              <a:off x="0" y="0"/>
              <a:ext cx="2500311" cy="3600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sz="1200">
                <a:solidFill>
                  <a:srgbClr val="FFFFFF"/>
                </a:solidFill>
                <a:ea typeface="微软雅黑" panose="020B0503020204020204" pitchFamily="34" charset="-122"/>
              </a:endParaRPr>
            </a:p>
          </p:txBody>
        </p:sp>
        <p:sp>
          <p:nvSpPr>
            <p:cNvPr id="23" name="文本框 19"/>
            <p:cNvSpPr txBox="1">
              <a:spLocks noChangeArrowheads="1"/>
            </p:cNvSpPr>
            <p:nvPr/>
          </p:nvSpPr>
          <p:spPr bwMode="auto">
            <a:xfrm>
              <a:off x="451179" y="27802"/>
              <a:ext cx="1702514" cy="3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dirty="0">
                  <a:solidFill>
                    <a:srgbClr val="FFFFFF"/>
                  </a:solidFill>
                  <a:ea typeface="微软雅黑" panose="020B0503020204020204" pitchFamily="34" charset="-122"/>
                </a:rPr>
                <a:t>助力县域经济发展</a:t>
              </a:r>
              <a:endParaRPr lang="zh-CN" altLang="en-US" sz="2000" b="1" dirty="0">
                <a:solidFill>
                  <a:srgbClr val="FFFFFF"/>
                </a:solidFill>
                <a:ea typeface="微软雅黑" panose="020B0503020204020204" pitchFamily="34" charset="-122"/>
              </a:endParaRPr>
            </a:p>
          </p:txBody>
        </p:sp>
        <p:sp>
          <p:nvSpPr>
            <p:cNvPr id="24" name="文本框 20"/>
            <p:cNvSpPr txBox="1">
              <a:spLocks noChangeArrowheads="1"/>
            </p:cNvSpPr>
            <p:nvPr/>
          </p:nvSpPr>
          <p:spPr bwMode="auto">
            <a:xfrm>
              <a:off x="0" y="360000"/>
              <a:ext cx="2500311" cy="161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面对突如其来的新冠肺炎疫情和历史罕见的外洪内涝</a:t>
              </a:r>
              <a:r>
                <a:rPr lang="en-US" altLang="zh-CN" sz="1800" kern="100" dirty="0">
                  <a:effectLst/>
                  <a:latin typeface="微软雅黑" panose="020B0503020204020204" pitchFamily="34" charset="-122"/>
                  <a:ea typeface="微软雅黑" panose="020B0503020204020204" pitchFamily="34" charset="-122"/>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两灾叠加</a:t>
              </a:r>
              <a:r>
                <a:rPr lang="en-US" altLang="zh-CN" sz="1800" kern="100" dirty="0">
                  <a:effectLst/>
                  <a:latin typeface="微软雅黑" panose="020B0503020204020204" pitchFamily="34" charset="-122"/>
                  <a:ea typeface="微软雅黑" panose="020B0503020204020204" pitchFamily="34" charset="-122"/>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影响，嘉鱼县经济发展面临新的挑战</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，亟需寻求</a:t>
              </a:r>
              <a:r>
                <a:rPr lang="zh-CN" altLang="en-US" sz="18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新的经济增长办法</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200" dirty="0">
                <a:latin typeface="微软雅黑" panose="020B0503020204020204" pitchFamily="34" charset="-122"/>
                <a:ea typeface="微软雅黑" panose="020B0503020204020204" pitchFamily="34" charset="-122"/>
              </a:endParaRPr>
            </a:p>
          </p:txBody>
        </p:sp>
      </p:grpSp>
      <p:grpSp>
        <p:nvGrpSpPr>
          <p:cNvPr id="25" name="组合 21"/>
          <p:cNvGrpSpPr/>
          <p:nvPr/>
        </p:nvGrpSpPr>
        <p:grpSpPr bwMode="auto">
          <a:xfrm>
            <a:off x="8041244" y="3653952"/>
            <a:ext cx="3548487" cy="2577313"/>
            <a:chOff x="-100466" y="0"/>
            <a:chExt cx="2701240" cy="1960771"/>
          </a:xfrm>
        </p:grpSpPr>
        <p:sp>
          <p:nvSpPr>
            <p:cNvPr id="26" name="矩形 22"/>
            <p:cNvSpPr>
              <a:spLocks noChangeArrowheads="1"/>
            </p:cNvSpPr>
            <p:nvPr/>
          </p:nvSpPr>
          <p:spPr bwMode="auto">
            <a:xfrm>
              <a:off x="0" y="0"/>
              <a:ext cx="2500311" cy="3600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sz="1200">
                <a:solidFill>
                  <a:srgbClr val="FFFFFF"/>
                </a:solidFill>
                <a:ea typeface="微软雅黑" panose="020B0503020204020204" pitchFamily="34" charset="-122"/>
              </a:endParaRPr>
            </a:p>
          </p:txBody>
        </p:sp>
        <p:sp>
          <p:nvSpPr>
            <p:cNvPr id="27" name="文本框 23"/>
            <p:cNvSpPr txBox="1">
              <a:spLocks noChangeArrowheads="1"/>
            </p:cNvSpPr>
            <p:nvPr/>
          </p:nvSpPr>
          <p:spPr bwMode="auto">
            <a:xfrm>
              <a:off x="301276" y="27802"/>
              <a:ext cx="1897757" cy="3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dirty="0">
                  <a:solidFill>
                    <a:srgbClr val="FFFFFF"/>
                  </a:solidFill>
                  <a:ea typeface="微软雅黑" panose="020B0503020204020204" pitchFamily="34" charset="-122"/>
                </a:rPr>
                <a:t>衰竭型矿山转型发展</a:t>
              </a:r>
              <a:endParaRPr lang="zh-CN" altLang="en-US" sz="2000" b="1" dirty="0">
                <a:solidFill>
                  <a:srgbClr val="FFFFFF"/>
                </a:solidFill>
                <a:ea typeface="微软雅黑" panose="020B0503020204020204" pitchFamily="34" charset="-122"/>
              </a:endParaRPr>
            </a:p>
          </p:txBody>
        </p:sp>
        <p:sp>
          <p:nvSpPr>
            <p:cNvPr id="28" name="文本框 24"/>
            <p:cNvSpPr txBox="1">
              <a:spLocks noChangeArrowheads="1"/>
            </p:cNvSpPr>
            <p:nvPr/>
          </p:nvSpPr>
          <p:spPr bwMode="auto">
            <a:xfrm>
              <a:off x="-100466" y="347229"/>
              <a:ext cx="2701240" cy="161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蛇屋山金矿保有资源量已不足一年开采量，矿山进入枯竭期，矿山面临闭坑，蛇屋山金矿目前员工接近</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2000</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人，矿山闭坑直接影响员工就业，</a:t>
              </a:r>
              <a:r>
                <a:rPr lang="zh-CN" altLang="zh-CN" sz="18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矿山面临转型发展难题</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0" name="Freeform 325"/>
          <p:cNvSpPr>
            <a:spLocks noEditPoints="1"/>
          </p:cNvSpPr>
          <p:nvPr/>
        </p:nvSpPr>
        <p:spPr bwMode="auto">
          <a:xfrm>
            <a:off x="328613" y="351435"/>
            <a:ext cx="419100" cy="399510"/>
          </a:xfrm>
          <a:custGeom>
            <a:avLst/>
            <a:gdLst>
              <a:gd name="T0" fmla="*/ 2147483647 w 111"/>
              <a:gd name="T1" fmla="*/ 2147483647 h 109"/>
              <a:gd name="T2" fmla="*/ 2147483647 w 111"/>
              <a:gd name="T3" fmla="*/ 2147483647 h 109"/>
              <a:gd name="T4" fmla="*/ 2147483647 w 111"/>
              <a:gd name="T5" fmla="*/ 2147483647 h 109"/>
              <a:gd name="T6" fmla="*/ 2147483647 w 111"/>
              <a:gd name="T7" fmla="*/ 2147483647 h 109"/>
              <a:gd name="T8" fmla="*/ 2147483647 w 111"/>
              <a:gd name="T9" fmla="*/ 2147483647 h 109"/>
              <a:gd name="T10" fmla="*/ 2147483647 w 111"/>
              <a:gd name="T11" fmla="*/ 2147483647 h 109"/>
              <a:gd name="T12" fmla="*/ 2147483647 w 111"/>
              <a:gd name="T13" fmla="*/ 0 h 109"/>
              <a:gd name="T14" fmla="*/ 2147483647 w 111"/>
              <a:gd name="T15" fmla="*/ 2147483647 h 109"/>
              <a:gd name="T16" fmla="*/ 2147483647 w 111"/>
              <a:gd name="T17" fmla="*/ 2147483647 h 109"/>
              <a:gd name="T18" fmla="*/ 2147483647 w 111"/>
              <a:gd name="T19" fmla="*/ 2147483647 h 109"/>
              <a:gd name="T20" fmla="*/ 2147483647 w 111"/>
              <a:gd name="T21" fmla="*/ 2147483647 h 109"/>
              <a:gd name="T22" fmla="*/ 2147483647 w 111"/>
              <a:gd name="T23" fmla="*/ 2147483647 h 109"/>
              <a:gd name="T24" fmla="*/ 2147483647 w 111"/>
              <a:gd name="T25" fmla="*/ 2147483647 h 109"/>
              <a:gd name="T26" fmla="*/ 2147483647 w 111"/>
              <a:gd name="T27" fmla="*/ 2147483647 h 109"/>
              <a:gd name="T28" fmla="*/ 2147483647 w 111"/>
              <a:gd name="T29" fmla="*/ 2147483647 h 109"/>
              <a:gd name="T30" fmla="*/ 2147483647 w 111"/>
              <a:gd name="T31" fmla="*/ 2147483647 h 109"/>
              <a:gd name="T32" fmla="*/ 2147483647 w 111"/>
              <a:gd name="T33" fmla="*/ 2147483647 h 109"/>
              <a:gd name="T34" fmla="*/ 2147483647 w 111"/>
              <a:gd name="T35" fmla="*/ 2147483647 h 109"/>
              <a:gd name="T36" fmla="*/ 2147483647 w 111"/>
              <a:gd name="T37" fmla="*/ 2147483647 h 109"/>
              <a:gd name="T38" fmla="*/ 2147483647 w 111"/>
              <a:gd name="T39" fmla="*/ 2147483647 h 109"/>
              <a:gd name="T40" fmla="*/ 2147483647 w 111"/>
              <a:gd name="T41" fmla="*/ 2147483647 h 109"/>
              <a:gd name="T42" fmla="*/ 2147483647 w 111"/>
              <a:gd name="T43" fmla="*/ 2147483647 h 109"/>
              <a:gd name="T44" fmla="*/ 2147483647 w 111"/>
              <a:gd name="T45" fmla="*/ 2147483647 h 109"/>
              <a:gd name="T46" fmla="*/ 2147483647 w 111"/>
              <a:gd name="T47" fmla="*/ 2147483647 h 109"/>
              <a:gd name="T48" fmla="*/ 2147483647 w 111"/>
              <a:gd name="T49" fmla="*/ 2147483647 h 109"/>
              <a:gd name="T50" fmla="*/ 2147483647 w 111"/>
              <a:gd name="T51" fmla="*/ 2147483647 h 109"/>
              <a:gd name="T52" fmla="*/ 2147483647 w 111"/>
              <a:gd name="T53" fmla="*/ 2147483647 h 109"/>
              <a:gd name="T54" fmla="*/ 2147483647 w 111"/>
              <a:gd name="T55" fmla="*/ 2147483647 h 109"/>
              <a:gd name="T56" fmla="*/ 2147483647 w 111"/>
              <a:gd name="T57" fmla="*/ 2147483647 h 109"/>
              <a:gd name="T58" fmla="*/ 2147483647 w 111"/>
              <a:gd name="T59" fmla="*/ 2147483647 h 109"/>
              <a:gd name="T60" fmla="*/ 2147483647 w 111"/>
              <a:gd name="T61" fmla="*/ 2147483647 h 109"/>
              <a:gd name="T62" fmla="*/ 2147483647 w 111"/>
              <a:gd name="T63" fmla="*/ 2147483647 h 109"/>
              <a:gd name="T64" fmla="*/ 2147483647 w 111"/>
              <a:gd name="T65" fmla="*/ 0 h 109"/>
              <a:gd name="T66" fmla="*/ 2147483647 w 111"/>
              <a:gd name="T67" fmla="*/ 2147483647 h 109"/>
              <a:gd name="T68" fmla="*/ 2147483647 w 111"/>
              <a:gd name="T69" fmla="*/ 2147483647 h 109"/>
              <a:gd name="T70" fmla="*/ 2147483647 w 111"/>
              <a:gd name="T71" fmla="*/ 2147483647 h 109"/>
              <a:gd name="T72" fmla="*/ 2147483647 w 111"/>
              <a:gd name="T73" fmla="*/ 2147483647 h 109"/>
              <a:gd name="T74" fmla="*/ 2147483647 w 111"/>
              <a:gd name="T75" fmla="*/ 2147483647 h 109"/>
              <a:gd name="T76" fmla="*/ 2147483647 w 111"/>
              <a:gd name="T77" fmla="*/ 2147483647 h 109"/>
              <a:gd name="T78" fmla="*/ 2147483647 w 111"/>
              <a:gd name="T79" fmla="*/ 2147483647 h 109"/>
              <a:gd name="T80" fmla="*/ 2147483647 w 111"/>
              <a:gd name="T81" fmla="*/ 2147483647 h 109"/>
              <a:gd name="T82" fmla="*/ 2147483647 w 111"/>
              <a:gd name="T83" fmla="*/ 2147483647 h 109"/>
              <a:gd name="T84" fmla="*/ 2147483647 w 111"/>
              <a:gd name="T85" fmla="*/ 2147483647 h 109"/>
              <a:gd name="T86" fmla="*/ 2147483647 w 111"/>
              <a:gd name="T87" fmla="*/ 2147483647 h 109"/>
              <a:gd name="T88" fmla="*/ 2147483647 w 111"/>
              <a:gd name="T89" fmla="*/ 2147483647 h 109"/>
              <a:gd name="T90" fmla="*/ 2147483647 w 111"/>
              <a:gd name="T91" fmla="*/ 2147483647 h 109"/>
              <a:gd name="T92" fmla="*/ 2147483647 w 111"/>
              <a:gd name="T93" fmla="*/ 2147483647 h 109"/>
              <a:gd name="T94" fmla="*/ 2147483647 w 111"/>
              <a:gd name="T95" fmla="*/ 0 h 109"/>
              <a:gd name="T96" fmla="*/ 2147483647 w 111"/>
              <a:gd name="T97" fmla="*/ 2147483647 h 109"/>
              <a:gd name="T98" fmla="*/ 2147483647 w 111"/>
              <a:gd name="T99" fmla="*/ 2147483647 h 109"/>
              <a:gd name="T100" fmla="*/ 2147483647 w 111"/>
              <a:gd name="T101" fmla="*/ 2147483647 h 109"/>
              <a:gd name="T102" fmla="*/ 2147483647 w 111"/>
              <a:gd name="T103" fmla="*/ 2147483647 h 109"/>
              <a:gd name="T104" fmla="*/ 2147483647 w 111"/>
              <a:gd name="T105" fmla="*/ 2147483647 h 109"/>
              <a:gd name="T106" fmla="*/ 2147483647 w 111"/>
              <a:gd name="T107" fmla="*/ 2147483647 h 109"/>
              <a:gd name="T108" fmla="*/ 2147483647 w 111"/>
              <a:gd name="T109" fmla="*/ 2147483647 h 109"/>
              <a:gd name="T110" fmla="*/ 2147483647 w 111"/>
              <a:gd name="T111" fmla="*/ 2147483647 h 109"/>
              <a:gd name="T112" fmla="*/ 2147483647 w 111"/>
              <a:gd name="T113" fmla="*/ 2147483647 h 109"/>
              <a:gd name="T114" fmla="*/ 2147483647 w 111"/>
              <a:gd name="T115" fmla="*/ 2147483647 h 109"/>
              <a:gd name="T116" fmla="*/ 2147483647 w 111"/>
              <a:gd name="T117" fmla="*/ 2147483647 h 109"/>
              <a:gd name="T118" fmla="*/ 2147483647 w 111"/>
              <a:gd name="T119" fmla="*/ 2147483647 h 109"/>
              <a:gd name="T120" fmla="*/ 2147483647 w 111"/>
              <a:gd name="T121" fmla="*/ 2147483647 h 109"/>
              <a:gd name="T122" fmla="*/ 2147483647 w 111"/>
              <a:gd name="T123" fmla="*/ 2147483647 h 1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1" h="109">
                <a:moveTo>
                  <a:pt x="110" y="42"/>
                </a:moveTo>
                <a:cubicBezTo>
                  <a:pt x="110" y="42"/>
                  <a:pt x="110" y="42"/>
                  <a:pt x="110" y="43"/>
                </a:cubicBezTo>
                <a:cubicBezTo>
                  <a:pt x="110" y="43"/>
                  <a:pt x="110" y="43"/>
                  <a:pt x="110" y="43"/>
                </a:cubicBezTo>
                <a:cubicBezTo>
                  <a:pt x="110" y="43"/>
                  <a:pt x="110" y="42"/>
                  <a:pt x="110" y="42"/>
                </a:cubicBezTo>
                <a:close/>
                <a:moveTo>
                  <a:pt x="110" y="44"/>
                </a:moveTo>
                <a:cubicBezTo>
                  <a:pt x="110" y="44"/>
                  <a:pt x="110" y="45"/>
                  <a:pt x="110" y="45"/>
                </a:cubicBezTo>
                <a:cubicBezTo>
                  <a:pt x="110" y="44"/>
                  <a:pt x="110" y="44"/>
                  <a:pt x="110" y="44"/>
                </a:cubicBezTo>
                <a:close/>
                <a:moveTo>
                  <a:pt x="106" y="32"/>
                </a:moveTo>
                <a:cubicBezTo>
                  <a:pt x="106" y="32"/>
                  <a:pt x="106" y="32"/>
                  <a:pt x="106" y="32"/>
                </a:cubicBezTo>
                <a:cubicBezTo>
                  <a:pt x="106" y="32"/>
                  <a:pt x="106" y="32"/>
                  <a:pt x="106" y="32"/>
                </a:cubicBezTo>
                <a:cubicBezTo>
                  <a:pt x="106" y="32"/>
                  <a:pt x="106" y="32"/>
                  <a:pt x="106" y="32"/>
                </a:cubicBezTo>
                <a:close/>
                <a:moveTo>
                  <a:pt x="106" y="32"/>
                </a:moveTo>
                <a:cubicBezTo>
                  <a:pt x="106" y="32"/>
                  <a:pt x="106" y="32"/>
                  <a:pt x="106" y="32"/>
                </a:cubicBezTo>
                <a:cubicBezTo>
                  <a:pt x="105" y="28"/>
                  <a:pt x="102" y="24"/>
                  <a:pt x="99" y="20"/>
                </a:cubicBezTo>
                <a:cubicBezTo>
                  <a:pt x="100" y="21"/>
                  <a:pt x="100" y="22"/>
                  <a:pt x="101" y="22"/>
                </a:cubicBezTo>
                <a:cubicBezTo>
                  <a:pt x="103" y="25"/>
                  <a:pt x="105" y="29"/>
                  <a:pt x="106" y="32"/>
                </a:cubicBezTo>
                <a:cubicBezTo>
                  <a:pt x="106" y="32"/>
                  <a:pt x="106" y="32"/>
                  <a:pt x="106" y="32"/>
                </a:cubicBezTo>
                <a:close/>
                <a:moveTo>
                  <a:pt x="52" y="0"/>
                </a:moveTo>
                <a:cubicBezTo>
                  <a:pt x="52" y="0"/>
                  <a:pt x="52" y="0"/>
                  <a:pt x="52" y="0"/>
                </a:cubicBezTo>
                <a:cubicBezTo>
                  <a:pt x="52" y="0"/>
                  <a:pt x="52" y="0"/>
                  <a:pt x="52" y="0"/>
                </a:cubicBezTo>
                <a:cubicBezTo>
                  <a:pt x="52" y="0"/>
                  <a:pt x="52" y="0"/>
                  <a:pt x="52" y="0"/>
                </a:cubicBezTo>
                <a:close/>
                <a:moveTo>
                  <a:pt x="111" y="54"/>
                </a:moveTo>
                <a:cubicBezTo>
                  <a:pt x="111" y="54"/>
                  <a:pt x="111" y="53"/>
                  <a:pt x="111" y="53"/>
                </a:cubicBezTo>
                <a:cubicBezTo>
                  <a:pt x="111" y="53"/>
                  <a:pt x="111" y="54"/>
                  <a:pt x="111" y="54"/>
                </a:cubicBezTo>
                <a:cubicBezTo>
                  <a:pt x="111" y="54"/>
                  <a:pt x="111" y="54"/>
                  <a:pt x="111" y="54"/>
                </a:cubicBezTo>
                <a:close/>
                <a:moveTo>
                  <a:pt x="39" y="105"/>
                </a:moveTo>
                <a:cubicBezTo>
                  <a:pt x="39" y="105"/>
                  <a:pt x="39" y="105"/>
                  <a:pt x="39" y="104"/>
                </a:cubicBezTo>
                <a:cubicBezTo>
                  <a:pt x="39" y="104"/>
                  <a:pt x="38" y="104"/>
                  <a:pt x="38" y="104"/>
                </a:cubicBezTo>
                <a:cubicBezTo>
                  <a:pt x="38" y="104"/>
                  <a:pt x="39" y="104"/>
                  <a:pt x="39" y="104"/>
                </a:cubicBezTo>
                <a:cubicBezTo>
                  <a:pt x="39" y="105"/>
                  <a:pt x="39" y="105"/>
                  <a:pt x="39" y="105"/>
                </a:cubicBezTo>
                <a:cubicBezTo>
                  <a:pt x="33" y="102"/>
                  <a:pt x="28" y="99"/>
                  <a:pt x="23" y="95"/>
                </a:cubicBezTo>
                <a:cubicBezTo>
                  <a:pt x="28" y="100"/>
                  <a:pt x="34" y="103"/>
                  <a:pt x="42" y="105"/>
                </a:cubicBezTo>
                <a:cubicBezTo>
                  <a:pt x="42" y="105"/>
                  <a:pt x="42" y="105"/>
                  <a:pt x="42" y="105"/>
                </a:cubicBezTo>
                <a:cubicBezTo>
                  <a:pt x="41" y="105"/>
                  <a:pt x="40" y="105"/>
                  <a:pt x="39" y="105"/>
                </a:cubicBezTo>
                <a:close/>
                <a:moveTo>
                  <a:pt x="64" y="0"/>
                </a:moveTo>
                <a:cubicBezTo>
                  <a:pt x="64" y="0"/>
                  <a:pt x="64" y="0"/>
                  <a:pt x="64" y="0"/>
                </a:cubicBezTo>
                <a:close/>
                <a:moveTo>
                  <a:pt x="67" y="1"/>
                </a:moveTo>
                <a:cubicBezTo>
                  <a:pt x="67" y="1"/>
                  <a:pt x="67" y="1"/>
                  <a:pt x="67" y="1"/>
                </a:cubicBezTo>
                <a:close/>
                <a:moveTo>
                  <a:pt x="99" y="87"/>
                </a:moveTo>
                <a:cubicBezTo>
                  <a:pt x="93" y="94"/>
                  <a:pt x="86" y="100"/>
                  <a:pt x="78" y="103"/>
                </a:cubicBezTo>
                <a:cubicBezTo>
                  <a:pt x="87" y="100"/>
                  <a:pt x="96" y="94"/>
                  <a:pt x="100" y="86"/>
                </a:cubicBezTo>
                <a:cubicBezTo>
                  <a:pt x="99" y="87"/>
                  <a:pt x="98" y="89"/>
                  <a:pt x="96" y="91"/>
                </a:cubicBezTo>
                <a:cubicBezTo>
                  <a:pt x="97" y="89"/>
                  <a:pt x="98" y="88"/>
                  <a:pt x="99" y="87"/>
                </a:cubicBezTo>
                <a:close/>
                <a:moveTo>
                  <a:pt x="93" y="14"/>
                </a:moveTo>
                <a:cubicBezTo>
                  <a:pt x="93" y="14"/>
                  <a:pt x="94" y="14"/>
                  <a:pt x="93" y="14"/>
                </a:cubicBezTo>
                <a:close/>
                <a:moveTo>
                  <a:pt x="84" y="7"/>
                </a:moveTo>
                <a:cubicBezTo>
                  <a:pt x="84" y="7"/>
                  <a:pt x="84" y="7"/>
                  <a:pt x="84" y="7"/>
                </a:cubicBezTo>
                <a:cubicBezTo>
                  <a:pt x="84" y="7"/>
                  <a:pt x="84" y="7"/>
                  <a:pt x="84" y="7"/>
                </a:cubicBezTo>
                <a:close/>
                <a:moveTo>
                  <a:pt x="84" y="7"/>
                </a:moveTo>
                <a:cubicBezTo>
                  <a:pt x="84" y="7"/>
                  <a:pt x="84" y="7"/>
                  <a:pt x="84" y="7"/>
                </a:cubicBezTo>
                <a:cubicBezTo>
                  <a:pt x="84" y="7"/>
                  <a:pt x="84" y="7"/>
                  <a:pt x="84" y="7"/>
                </a:cubicBezTo>
                <a:close/>
                <a:moveTo>
                  <a:pt x="71" y="2"/>
                </a:moveTo>
                <a:cubicBezTo>
                  <a:pt x="71" y="2"/>
                  <a:pt x="71" y="2"/>
                  <a:pt x="71" y="2"/>
                </a:cubicBezTo>
                <a:cubicBezTo>
                  <a:pt x="71" y="2"/>
                  <a:pt x="71" y="2"/>
                  <a:pt x="71" y="2"/>
                </a:cubicBezTo>
                <a:close/>
                <a:moveTo>
                  <a:pt x="54" y="0"/>
                </a:moveTo>
                <a:cubicBezTo>
                  <a:pt x="54" y="0"/>
                  <a:pt x="54" y="0"/>
                  <a:pt x="54" y="0"/>
                </a:cubicBezTo>
                <a:close/>
                <a:moveTo>
                  <a:pt x="59" y="0"/>
                </a:moveTo>
                <a:cubicBezTo>
                  <a:pt x="59" y="0"/>
                  <a:pt x="59" y="0"/>
                  <a:pt x="59" y="0"/>
                </a:cubicBezTo>
                <a:cubicBezTo>
                  <a:pt x="59" y="0"/>
                  <a:pt x="59" y="0"/>
                  <a:pt x="59" y="0"/>
                </a:cubicBezTo>
                <a:close/>
                <a:moveTo>
                  <a:pt x="59" y="0"/>
                </a:moveTo>
                <a:cubicBezTo>
                  <a:pt x="59" y="0"/>
                  <a:pt x="59" y="0"/>
                  <a:pt x="59" y="0"/>
                </a:cubicBezTo>
                <a:close/>
                <a:moveTo>
                  <a:pt x="86" y="9"/>
                </a:moveTo>
                <a:cubicBezTo>
                  <a:pt x="86" y="9"/>
                  <a:pt x="86" y="9"/>
                  <a:pt x="86" y="9"/>
                </a:cubicBezTo>
                <a:cubicBezTo>
                  <a:pt x="86" y="9"/>
                  <a:pt x="87" y="9"/>
                  <a:pt x="87" y="9"/>
                </a:cubicBezTo>
                <a:cubicBezTo>
                  <a:pt x="87" y="9"/>
                  <a:pt x="87" y="9"/>
                  <a:pt x="86" y="9"/>
                </a:cubicBezTo>
                <a:close/>
                <a:moveTo>
                  <a:pt x="73" y="17"/>
                </a:moveTo>
                <a:cubicBezTo>
                  <a:pt x="73" y="17"/>
                  <a:pt x="74" y="19"/>
                  <a:pt x="75" y="19"/>
                </a:cubicBezTo>
                <a:cubicBezTo>
                  <a:pt x="75" y="19"/>
                  <a:pt x="74" y="17"/>
                  <a:pt x="73" y="17"/>
                </a:cubicBezTo>
                <a:close/>
                <a:moveTo>
                  <a:pt x="72" y="12"/>
                </a:moveTo>
                <a:cubicBezTo>
                  <a:pt x="72" y="12"/>
                  <a:pt x="72" y="12"/>
                  <a:pt x="72" y="11"/>
                </a:cubicBezTo>
                <a:cubicBezTo>
                  <a:pt x="71" y="11"/>
                  <a:pt x="71" y="11"/>
                  <a:pt x="71" y="11"/>
                </a:cubicBezTo>
                <a:cubicBezTo>
                  <a:pt x="71" y="11"/>
                  <a:pt x="70" y="11"/>
                  <a:pt x="70" y="11"/>
                </a:cubicBezTo>
                <a:cubicBezTo>
                  <a:pt x="71" y="12"/>
                  <a:pt x="71" y="12"/>
                  <a:pt x="72" y="12"/>
                </a:cubicBezTo>
                <a:close/>
                <a:moveTo>
                  <a:pt x="61" y="26"/>
                </a:moveTo>
                <a:cubicBezTo>
                  <a:pt x="63" y="23"/>
                  <a:pt x="62" y="26"/>
                  <a:pt x="63" y="28"/>
                </a:cubicBezTo>
                <a:cubicBezTo>
                  <a:pt x="64" y="27"/>
                  <a:pt x="66" y="20"/>
                  <a:pt x="68" y="20"/>
                </a:cubicBezTo>
                <a:cubicBezTo>
                  <a:pt x="71" y="21"/>
                  <a:pt x="70" y="19"/>
                  <a:pt x="69" y="18"/>
                </a:cubicBezTo>
                <a:cubicBezTo>
                  <a:pt x="68" y="18"/>
                  <a:pt x="68" y="18"/>
                  <a:pt x="68" y="18"/>
                </a:cubicBezTo>
                <a:cubicBezTo>
                  <a:pt x="68" y="18"/>
                  <a:pt x="69" y="18"/>
                  <a:pt x="69" y="18"/>
                </a:cubicBezTo>
                <a:cubicBezTo>
                  <a:pt x="69" y="18"/>
                  <a:pt x="69" y="18"/>
                  <a:pt x="69" y="18"/>
                </a:cubicBezTo>
                <a:cubicBezTo>
                  <a:pt x="69" y="18"/>
                  <a:pt x="68" y="16"/>
                  <a:pt x="68" y="16"/>
                </a:cubicBezTo>
                <a:cubicBezTo>
                  <a:pt x="68" y="16"/>
                  <a:pt x="68" y="16"/>
                  <a:pt x="68" y="16"/>
                </a:cubicBezTo>
                <a:cubicBezTo>
                  <a:pt x="67" y="15"/>
                  <a:pt x="68" y="10"/>
                  <a:pt x="66" y="11"/>
                </a:cubicBezTo>
                <a:cubicBezTo>
                  <a:pt x="66" y="11"/>
                  <a:pt x="66" y="12"/>
                  <a:pt x="66" y="13"/>
                </a:cubicBezTo>
                <a:cubicBezTo>
                  <a:pt x="66" y="12"/>
                  <a:pt x="65" y="12"/>
                  <a:pt x="65" y="12"/>
                </a:cubicBezTo>
                <a:cubicBezTo>
                  <a:pt x="65" y="12"/>
                  <a:pt x="65" y="12"/>
                  <a:pt x="65" y="13"/>
                </a:cubicBezTo>
                <a:cubicBezTo>
                  <a:pt x="64" y="12"/>
                  <a:pt x="65" y="10"/>
                  <a:pt x="64" y="10"/>
                </a:cubicBezTo>
                <a:cubicBezTo>
                  <a:pt x="63" y="9"/>
                  <a:pt x="63" y="11"/>
                  <a:pt x="62" y="11"/>
                </a:cubicBezTo>
                <a:cubicBezTo>
                  <a:pt x="62" y="10"/>
                  <a:pt x="62" y="10"/>
                  <a:pt x="62" y="12"/>
                </a:cubicBezTo>
                <a:cubicBezTo>
                  <a:pt x="61" y="10"/>
                  <a:pt x="58" y="13"/>
                  <a:pt x="57" y="16"/>
                </a:cubicBezTo>
                <a:cubicBezTo>
                  <a:pt x="57" y="16"/>
                  <a:pt x="59" y="14"/>
                  <a:pt x="60" y="15"/>
                </a:cubicBezTo>
                <a:cubicBezTo>
                  <a:pt x="61" y="16"/>
                  <a:pt x="58" y="18"/>
                  <a:pt x="60" y="18"/>
                </a:cubicBezTo>
                <a:cubicBezTo>
                  <a:pt x="61" y="20"/>
                  <a:pt x="59" y="24"/>
                  <a:pt x="61" y="26"/>
                </a:cubicBezTo>
                <a:close/>
                <a:moveTo>
                  <a:pt x="106" y="32"/>
                </a:moveTo>
                <a:cubicBezTo>
                  <a:pt x="106" y="32"/>
                  <a:pt x="106" y="32"/>
                  <a:pt x="106" y="32"/>
                </a:cubicBezTo>
                <a:cubicBezTo>
                  <a:pt x="106" y="32"/>
                  <a:pt x="106" y="32"/>
                  <a:pt x="106" y="32"/>
                </a:cubicBezTo>
                <a:cubicBezTo>
                  <a:pt x="106" y="32"/>
                  <a:pt x="106" y="32"/>
                  <a:pt x="106" y="32"/>
                </a:cubicBezTo>
                <a:close/>
                <a:moveTo>
                  <a:pt x="72" y="11"/>
                </a:moveTo>
                <a:cubicBezTo>
                  <a:pt x="73" y="12"/>
                  <a:pt x="73" y="12"/>
                  <a:pt x="74" y="13"/>
                </a:cubicBezTo>
                <a:cubicBezTo>
                  <a:pt x="75" y="12"/>
                  <a:pt x="72" y="10"/>
                  <a:pt x="70" y="10"/>
                </a:cubicBezTo>
                <a:cubicBezTo>
                  <a:pt x="70" y="10"/>
                  <a:pt x="71" y="10"/>
                  <a:pt x="71" y="11"/>
                </a:cubicBezTo>
                <a:cubicBezTo>
                  <a:pt x="71" y="10"/>
                  <a:pt x="72" y="11"/>
                  <a:pt x="72" y="11"/>
                </a:cubicBezTo>
                <a:close/>
                <a:moveTo>
                  <a:pt x="55" y="36"/>
                </a:moveTo>
                <a:cubicBezTo>
                  <a:pt x="56" y="36"/>
                  <a:pt x="57" y="37"/>
                  <a:pt x="58" y="37"/>
                </a:cubicBezTo>
                <a:cubicBezTo>
                  <a:pt x="59" y="37"/>
                  <a:pt x="56" y="32"/>
                  <a:pt x="56" y="33"/>
                </a:cubicBezTo>
                <a:cubicBezTo>
                  <a:pt x="56" y="33"/>
                  <a:pt x="54" y="36"/>
                  <a:pt x="55" y="36"/>
                </a:cubicBezTo>
                <a:close/>
                <a:moveTo>
                  <a:pt x="47" y="11"/>
                </a:moveTo>
                <a:cubicBezTo>
                  <a:pt x="48" y="10"/>
                  <a:pt x="47" y="10"/>
                  <a:pt x="46" y="10"/>
                </a:cubicBezTo>
                <a:cubicBezTo>
                  <a:pt x="41" y="10"/>
                  <a:pt x="45" y="10"/>
                  <a:pt x="44" y="11"/>
                </a:cubicBezTo>
                <a:cubicBezTo>
                  <a:pt x="45" y="12"/>
                  <a:pt x="47" y="11"/>
                  <a:pt x="47" y="11"/>
                </a:cubicBezTo>
                <a:close/>
                <a:moveTo>
                  <a:pt x="52" y="11"/>
                </a:moveTo>
                <a:cubicBezTo>
                  <a:pt x="51" y="11"/>
                  <a:pt x="51" y="11"/>
                  <a:pt x="51" y="11"/>
                </a:cubicBezTo>
                <a:cubicBezTo>
                  <a:pt x="51" y="11"/>
                  <a:pt x="50" y="11"/>
                  <a:pt x="50" y="11"/>
                </a:cubicBezTo>
                <a:cubicBezTo>
                  <a:pt x="51" y="10"/>
                  <a:pt x="52" y="9"/>
                  <a:pt x="52" y="9"/>
                </a:cubicBezTo>
                <a:cubicBezTo>
                  <a:pt x="51" y="9"/>
                  <a:pt x="50" y="9"/>
                  <a:pt x="48" y="10"/>
                </a:cubicBezTo>
                <a:cubicBezTo>
                  <a:pt x="49" y="10"/>
                  <a:pt x="50" y="10"/>
                  <a:pt x="51" y="10"/>
                </a:cubicBezTo>
                <a:cubicBezTo>
                  <a:pt x="50" y="10"/>
                  <a:pt x="46" y="12"/>
                  <a:pt x="46" y="12"/>
                </a:cubicBezTo>
                <a:cubicBezTo>
                  <a:pt x="47" y="12"/>
                  <a:pt x="51" y="12"/>
                  <a:pt x="52" y="11"/>
                </a:cubicBezTo>
                <a:close/>
                <a:moveTo>
                  <a:pt x="51" y="10"/>
                </a:moveTo>
                <a:cubicBezTo>
                  <a:pt x="51" y="10"/>
                  <a:pt x="51" y="10"/>
                  <a:pt x="51" y="10"/>
                </a:cubicBezTo>
                <a:cubicBezTo>
                  <a:pt x="51" y="10"/>
                  <a:pt x="51" y="10"/>
                  <a:pt x="51" y="10"/>
                </a:cubicBezTo>
                <a:cubicBezTo>
                  <a:pt x="51" y="10"/>
                  <a:pt x="51" y="10"/>
                  <a:pt x="51" y="10"/>
                </a:cubicBezTo>
                <a:cubicBezTo>
                  <a:pt x="51" y="10"/>
                  <a:pt x="51" y="10"/>
                  <a:pt x="51" y="10"/>
                </a:cubicBezTo>
                <a:cubicBezTo>
                  <a:pt x="50" y="10"/>
                  <a:pt x="50" y="10"/>
                  <a:pt x="51" y="10"/>
                </a:cubicBezTo>
                <a:close/>
                <a:moveTo>
                  <a:pt x="48" y="13"/>
                </a:moveTo>
                <a:cubicBezTo>
                  <a:pt x="45" y="11"/>
                  <a:pt x="47" y="14"/>
                  <a:pt x="43" y="14"/>
                </a:cubicBezTo>
                <a:cubicBezTo>
                  <a:pt x="45" y="14"/>
                  <a:pt x="45" y="15"/>
                  <a:pt x="45" y="15"/>
                </a:cubicBezTo>
                <a:cubicBezTo>
                  <a:pt x="46" y="16"/>
                  <a:pt x="48" y="14"/>
                  <a:pt x="48" y="13"/>
                </a:cubicBezTo>
                <a:close/>
                <a:moveTo>
                  <a:pt x="53" y="9"/>
                </a:moveTo>
                <a:cubicBezTo>
                  <a:pt x="53" y="9"/>
                  <a:pt x="53" y="9"/>
                  <a:pt x="53" y="9"/>
                </a:cubicBezTo>
                <a:cubicBezTo>
                  <a:pt x="52" y="9"/>
                  <a:pt x="52" y="10"/>
                  <a:pt x="53" y="9"/>
                </a:cubicBezTo>
                <a:close/>
                <a:moveTo>
                  <a:pt x="39" y="5"/>
                </a:moveTo>
                <a:cubicBezTo>
                  <a:pt x="38" y="6"/>
                  <a:pt x="36" y="6"/>
                  <a:pt x="35" y="6"/>
                </a:cubicBezTo>
                <a:cubicBezTo>
                  <a:pt x="34" y="7"/>
                  <a:pt x="33" y="7"/>
                  <a:pt x="33" y="7"/>
                </a:cubicBezTo>
                <a:cubicBezTo>
                  <a:pt x="33" y="7"/>
                  <a:pt x="33" y="8"/>
                  <a:pt x="32" y="8"/>
                </a:cubicBezTo>
                <a:cubicBezTo>
                  <a:pt x="33" y="9"/>
                  <a:pt x="33" y="9"/>
                  <a:pt x="34" y="9"/>
                </a:cubicBezTo>
                <a:cubicBezTo>
                  <a:pt x="36" y="6"/>
                  <a:pt x="36" y="8"/>
                  <a:pt x="34" y="9"/>
                </a:cubicBezTo>
                <a:cubicBezTo>
                  <a:pt x="34" y="9"/>
                  <a:pt x="34" y="9"/>
                  <a:pt x="33" y="9"/>
                </a:cubicBezTo>
                <a:cubicBezTo>
                  <a:pt x="34" y="9"/>
                  <a:pt x="36" y="9"/>
                  <a:pt x="36" y="9"/>
                </a:cubicBezTo>
                <a:cubicBezTo>
                  <a:pt x="35" y="10"/>
                  <a:pt x="31" y="13"/>
                  <a:pt x="33" y="14"/>
                </a:cubicBezTo>
                <a:cubicBezTo>
                  <a:pt x="32" y="15"/>
                  <a:pt x="28" y="15"/>
                  <a:pt x="31" y="15"/>
                </a:cubicBezTo>
                <a:cubicBezTo>
                  <a:pt x="30" y="16"/>
                  <a:pt x="26" y="22"/>
                  <a:pt x="26" y="21"/>
                </a:cubicBezTo>
                <a:cubicBezTo>
                  <a:pt x="26" y="22"/>
                  <a:pt x="26" y="21"/>
                  <a:pt x="26" y="21"/>
                </a:cubicBezTo>
                <a:cubicBezTo>
                  <a:pt x="22" y="26"/>
                  <a:pt x="10" y="39"/>
                  <a:pt x="16" y="43"/>
                </a:cubicBezTo>
                <a:cubicBezTo>
                  <a:pt x="17" y="44"/>
                  <a:pt x="16" y="35"/>
                  <a:pt x="18" y="35"/>
                </a:cubicBezTo>
                <a:cubicBezTo>
                  <a:pt x="18" y="40"/>
                  <a:pt x="16" y="44"/>
                  <a:pt x="16" y="49"/>
                </a:cubicBezTo>
                <a:cubicBezTo>
                  <a:pt x="16" y="55"/>
                  <a:pt x="18" y="53"/>
                  <a:pt x="21" y="55"/>
                </a:cubicBezTo>
                <a:cubicBezTo>
                  <a:pt x="22" y="56"/>
                  <a:pt x="31" y="67"/>
                  <a:pt x="31" y="69"/>
                </a:cubicBezTo>
                <a:cubicBezTo>
                  <a:pt x="31" y="73"/>
                  <a:pt x="27" y="71"/>
                  <a:pt x="27" y="74"/>
                </a:cubicBezTo>
                <a:cubicBezTo>
                  <a:pt x="28" y="80"/>
                  <a:pt x="30" y="85"/>
                  <a:pt x="36" y="90"/>
                </a:cubicBezTo>
                <a:cubicBezTo>
                  <a:pt x="38" y="92"/>
                  <a:pt x="36" y="99"/>
                  <a:pt x="36" y="100"/>
                </a:cubicBezTo>
                <a:cubicBezTo>
                  <a:pt x="36" y="100"/>
                  <a:pt x="36" y="100"/>
                  <a:pt x="35" y="100"/>
                </a:cubicBezTo>
                <a:cubicBezTo>
                  <a:pt x="36" y="101"/>
                  <a:pt x="37" y="101"/>
                  <a:pt x="37" y="102"/>
                </a:cubicBezTo>
                <a:cubicBezTo>
                  <a:pt x="37" y="102"/>
                  <a:pt x="36" y="102"/>
                  <a:pt x="35" y="102"/>
                </a:cubicBezTo>
                <a:cubicBezTo>
                  <a:pt x="38" y="104"/>
                  <a:pt x="40" y="105"/>
                  <a:pt x="43" y="105"/>
                </a:cubicBezTo>
                <a:cubicBezTo>
                  <a:pt x="42" y="104"/>
                  <a:pt x="41" y="104"/>
                  <a:pt x="41" y="103"/>
                </a:cubicBezTo>
                <a:cubicBezTo>
                  <a:pt x="42" y="104"/>
                  <a:pt x="44" y="103"/>
                  <a:pt x="44" y="102"/>
                </a:cubicBezTo>
                <a:cubicBezTo>
                  <a:pt x="44" y="102"/>
                  <a:pt x="48" y="103"/>
                  <a:pt x="48" y="102"/>
                </a:cubicBezTo>
                <a:cubicBezTo>
                  <a:pt x="48" y="102"/>
                  <a:pt x="47" y="101"/>
                  <a:pt x="46" y="101"/>
                </a:cubicBezTo>
                <a:cubicBezTo>
                  <a:pt x="46" y="101"/>
                  <a:pt x="45" y="101"/>
                  <a:pt x="46" y="100"/>
                </a:cubicBezTo>
                <a:cubicBezTo>
                  <a:pt x="45" y="100"/>
                  <a:pt x="46" y="101"/>
                  <a:pt x="46" y="101"/>
                </a:cubicBezTo>
                <a:cubicBezTo>
                  <a:pt x="49" y="101"/>
                  <a:pt x="59" y="97"/>
                  <a:pt x="56" y="97"/>
                </a:cubicBezTo>
                <a:cubicBezTo>
                  <a:pt x="62" y="96"/>
                  <a:pt x="67" y="94"/>
                  <a:pt x="69" y="87"/>
                </a:cubicBezTo>
                <a:cubicBezTo>
                  <a:pt x="70" y="82"/>
                  <a:pt x="61" y="82"/>
                  <a:pt x="60" y="83"/>
                </a:cubicBezTo>
                <a:cubicBezTo>
                  <a:pt x="61" y="82"/>
                  <a:pt x="52" y="79"/>
                  <a:pt x="52" y="79"/>
                </a:cubicBezTo>
                <a:cubicBezTo>
                  <a:pt x="52" y="77"/>
                  <a:pt x="58" y="79"/>
                  <a:pt x="55" y="76"/>
                </a:cubicBezTo>
                <a:cubicBezTo>
                  <a:pt x="53" y="73"/>
                  <a:pt x="49" y="73"/>
                  <a:pt x="47" y="70"/>
                </a:cubicBezTo>
                <a:cubicBezTo>
                  <a:pt x="45" y="67"/>
                  <a:pt x="39" y="68"/>
                  <a:pt x="38" y="67"/>
                </a:cubicBezTo>
                <a:cubicBezTo>
                  <a:pt x="35" y="63"/>
                  <a:pt x="33" y="68"/>
                  <a:pt x="30" y="64"/>
                </a:cubicBezTo>
                <a:cubicBezTo>
                  <a:pt x="29" y="64"/>
                  <a:pt x="30" y="59"/>
                  <a:pt x="28" y="59"/>
                </a:cubicBezTo>
                <a:cubicBezTo>
                  <a:pt x="27" y="60"/>
                  <a:pt x="27" y="60"/>
                  <a:pt x="26" y="60"/>
                </a:cubicBezTo>
                <a:cubicBezTo>
                  <a:pt x="26" y="60"/>
                  <a:pt x="28" y="52"/>
                  <a:pt x="28" y="52"/>
                </a:cubicBezTo>
                <a:cubicBezTo>
                  <a:pt x="26" y="50"/>
                  <a:pt x="23" y="54"/>
                  <a:pt x="22" y="52"/>
                </a:cubicBezTo>
                <a:cubicBezTo>
                  <a:pt x="17" y="43"/>
                  <a:pt x="28" y="45"/>
                  <a:pt x="31" y="45"/>
                </a:cubicBezTo>
                <a:cubicBezTo>
                  <a:pt x="34" y="44"/>
                  <a:pt x="32" y="53"/>
                  <a:pt x="34" y="52"/>
                </a:cubicBezTo>
                <a:cubicBezTo>
                  <a:pt x="36" y="51"/>
                  <a:pt x="39" y="42"/>
                  <a:pt x="41" y="40"/>
                </a:cubicBezTo>
                <a:cubicBezTo>
                  <a:pt x="43" y="42"/>
                  <a:pt x="52" y="34"/>
                  <a:pt x="49" y="40"/>
                </a:cubicBezTo>
                <a:cubicBezTo>
                  <a:pt x="51" y="41"/>
                  <a:pt x="53" y="38"/>
                  <a:pt x="52" y="37"/>
                </a:cubicBezTo>
                <a:cubicBezTo>
                  <a:pt x="53" y="36"/>
                  <a:pt x="52" y="35"/>
                  <a:pt x="52" y="34"/>
                </a:cubicBezTo>
                <a:cubicBezTo>
                  <a:pt x="50" y="34"/>
                  <a:pt x="49" y="34"/>
                  <a:pt x="48" y="34"/>
                </a:cubicBezTo>
                <a:cubicBezTo>
                  <a:pt x="52" y="30"/>
                  <a:pt x="57" y="36"/>
                  <a:pt x="56" y="29"/>
                </a:cubicBezTo>
                <a:cubicBezTo>
                  <a:pt x="55" y="27"/>
                  <a:pt x="51" y="23"/>
                  <a:pt x="51" y="23"/>
                </a:cubicBezTo>
                <a:cubicBezTo>
                  <a:pt x="50" y="23"/>
                  <a:pt x="50" y="24"/>
                  <a:pt x="50" y="24"/>
                </a:cubicBezTo>
                <a:cubicBezTo>
                  <a:pt x="49" y="23"/>
                  <a:pt x="50" y="22"/>
                  <a:pt x="50" y="22"/>
                </a:cubicBezTo>
                <a:cubicBezTo>
                  <a:pt x="48" y="23"/>
                  <a:pt x="46" y="29"/>
                  <a:pt x="44" y="30"/>
                </a:cubicBezTo>
                <a:cubicBezTo>
                  <a:pt x="45" y="29"/>
                  <a:pt x="42" y="24"/>
                  <a:pt x="41" y="24"/>
                </a:cubicBezTo>
                <a:cubicBezTo>
                  <a:pt x="40" y="21"/>
                  <a:pt x="44" y="21"/>
                  <a:pt x="44" y="20"/>
                </a:cubicBezTo>
                <a:cubicBezTo>
                  <a:pt x="45" y="20"/>
                  <a:pt x="47" y="18"/>
                  <a:pt x="49" y="17"/>
                </a:cubicBezTo>
                <a:cubicBezTo>
                  <a:pt x="49" y="17"/>
                  <a:pt x="49" y="17"/>
                  <a:pt x="48" y="17"/>
                </a:cubicBezTo>
                <a:cubicBezTo>
                  <a:pt x="48" y="16"/>
                  <a:pt x="48" y="16"/>
                  <a:pt x="48" y="15"/>
                </a:cubicBezTo>
                <a:cubicBezTo>
                  <a:pt x="47" y="16"/>
                  <a:pt x="42" y="18"/>
                  <a:pt x="44" y="14"/>
                </a:cubicBezTo>
                <a:cubicBezTo>
                  <a:pt x="40" y="15"/>
                  <a:pt x="42" y="14"/>
                  <a:pt x="42" y="12"/>
                </a:cubicBezTo>
                <a:cubicBezTo>
                  <a:pt x="43" y="11"/>
                  <a:pt x="41" y="12"/>
                  <a:pt x="41" y="12"/>
                </a:cubicBezTo>
                <a:cubicBezTo>
                  <a:pt x="44" y="10"/>
                  <a:pt x="45" y="11"/>
                  <a:pt x="42" y="10"/>
                </a:cubicBezTo>
                <a:cubicBezTo>
                  <a:pt x="43" y="10"/>
                  <a:pt x="44" y="10"/>
                  <a:pt x="45" y="10"/>
                </a:cubicBezTo>
                <a:cubicBezTo>
                  <a:pt x="43" y="10"/>
                  <a:pt x="44" y="8"/>
                  <a:pt x="43" y="8"/>
                </a:cubicBezTo>
                <a:cubicBezTo>
                  <a:pt x="44" y="7"/>
                  <a:pt x="45" y="7"/>
                  <a:pt x="46" y="6"/>
                </a:cubicBezTo>
                <a:cubicBezTo>
                  <a:pt x="45" y="6"/>
                  <a:pt x="45" y="5"/>
                  <a:pt x="44" y="5"/>
                </a:cubicBezTo>
                <a:cubicBezTo>
                  <a:pt x="45" y="5"/>
                  <a:pt x="39" y="7"/>
                  <a:pt x="42" y="5"/>
                </a:cubicBezTo>
                <a:cubicBezTo>
                  <a:pt x="41" y="5"/>
                  <a:pt x="38" y="7"/>
                  <a:pt x="39" y="5"/>
                </a:cubicBezTo>
                <a:cubicBezTo>
                  <a:pt x="39" y="5"/>
                  <a:pt x="39" y="5"/>
                  <a:pt x="39" y="5"/>
                </a:cubicBezTo>
                <a:cubicBezTo>
                  <a:pt x="39" y="5"/>
                  <a:pt x="39" y="5"/>
                  <a:pt x="39" y="5"/>
                </a:cubicBezTo>
                <a:close/>
                <a:moveTo>
                  <a:pt x="49" y="13"/>
                </a:moveTo>
                <a:cubicBezTo>
                  <a:pt x="48" y="13"/>
                  <a:pt x="48" y="14"/>
                  <a:pt x="48" y="15"/>
                </a:cubicBezTo>
                <a:cubicBezTo>
                  <a:pt x="49" y="15"/>
                  <a:pt x="51" y="13"/>
                  <a:pt x="49" y="13"/>
                </a:cubicBezTo>
                <a:close/>
                <a:moveTo>
                  <a:pt x="111" y="52"/>
                </a:moveTo>
                <a:cubicBezTo>
                  <a:pt x="111" y="52"/>
                  <a:pt x="111" y="53"/>
                  <a:pt x="111" y="53"/>
                </a:cubicBezTo>
                <a:cubicBezTo>
                  <a:pt x="111" y="50"/>
                  <a:pt x="111" y="48"/>
                  <a:pt x="110" y="45"/>
                </a:cubicBezTo>
                <a:cubicBezTo>
                  <a:pt x="110" y="45"/>
                  <a:pt x="110" y="45"/>
                  <a:pt x="110" y="45"/>
                </a:cubicBezTo>
                <a:cubicBezTo>
                  <a:pt x="110" y="45"/>
                  <a:pt x="110" y="45"/>
                  <a:pt x="110" y="44"/>
                </a:cubicBezTo>
                <a:cubicBezTo>
                  <a:pt x="110" y="45"/>
                  <a:pt x="110" y="49"/>
                  <a:pt x="111" y="52"/>
                </a:cubicBezTo>
                <a:close/>
                <a:moveTo>
                  <a:pt x="48" y="20"/>
                </a:moveTo>
                <a:cubicBezTo>
                  <a:pt x="46" y="19"/>
                  <a:pt x="46" y="21"/>
                  <a:pt x="46" y="21"/>
                </a:cubicBezTo>
                <a:cubicBezTo>
                  <a:pt x="47" y="21"/>
                  <a:pt x="48" y="22"/>
                  <a:pt x="49" y="20"/>
                </a:cubicBezTo>
                <a:cubicBezTo>
                  <a:pt x="45" y="20"/>
                  <a:pt x="49" y="20"/>
                  <a:pt x="48" y="20"/>
                </a:cubicBezTo>
                <a:close/>
                <a:moveTo>
                  <a:pt x="56" y="22"/>
                </a:moveTo>
                <a:cubicBezTo>
                  <a:pt x="58" y="23"/>
                  <a:pt x="54" y="16"/>
                  <a:pt x="54" y="16"/>
                </a:cubicBezTo>
                <a:cubicBezTo>
                  <a:pt x="54" y="13"/>
                  <a:pt x="50" y="16"/>
                  <a:pt x="50" y="16"/>
                </a:cubicBezTo>
                <a:cubicBezTo>
                  <a:pt x="54" y="16"/>
                  <a:pt x="51" y="18"/>
                  <a:pt x="50" y="19"/>
                </a:cubicBezTo>
                <a:cubicBezTo>
                  <a:pt x="50" y="19"/>
                  <a:pt x="54" y="25"/>
                  <a:pt x="54" y="23"/>
                </a:cubicBezTo>
                <a:cubicBezTo>
                  <a:pt x="54" y="22"/>
                  <a:pt x="54" y="22"/>
                  <a:pt x="54" y="21"/>
                </a:cubicBezTo>
                <a:cubicBezTo>
                  <a:pt x="55" y="20"/>
                  <a:pt x="55" y="22"/>
                  <a:pt x="56" y="22"/>
                </a:cubicBezTo>
                <a:close/>
                <a:moveTo>
                  <a:pt x="52" y="20"/>
                </a:moveTo>
                <a:cubicBezTo>
                  <a:pt x="52" y="20"/>
                  <a:pt x="52" y="20"/>
                  <a:pt x="52" y="20"/>
                </a:cubicBezTo>
                <a:cubicBezTo>
                  <a:pt x="52" y="19"/>
                  <a:pt x="50" y="20"/>
                  <a:pt x="52" y="18"/>
                </a:cubicBezTo>
                <a:cubicBezTo>
                  <a:pt x="53" y="18"/>
                  <a:pt x="52" y="19"/>
                  <a:pt x="52" y="20"/>
                </a:cubicBezTo>
                <a:cubicBezTo>
                  <a:pt x="52" y="20"/>
                  <a:pt x="52" y="20"/>
                  <a:pt x="52" y="20"/>
                </a:cubicBezTo>
                <a:close/>
                <a:moveTo>
                  <a:pt x="70" y="1"/>
                </a:moveTo>
                <a:cubicBezTo>
                  <a:pt x="70" y="1"/>
                  <a:pt x="70" y="1"/>
                  <a:pt x="70" y="1"/>
                </a:cubicBezTo>
                <a:cubicBezTo>
                  <a:pt x="70" y="1"/>
                  <a:pt x="70" y="1"/>
                  <a:pt x="70" y="1"/>
                </a:cubicBezTo>
                <a:close/>
                <a:moveTo>
                  <a:pt x="99" y="88"/>
                </a:moveTo>
                <a:cubicBezTo>
                  <a:pt x="99" y="88"/>
                  <a:pt x="99" y="88"/>
                  <a:pt x="99" y="88"/>
                </a:cubicBezTo>
                <a:close/>
                <a:moveTo>
                  <a:pt x="110" y="60"/>
                </a:moveTo>
                <a:cubicBezTo>
                  <a:pt x="111" y="59"/>
                  <a:pt x="111" y="59"/>
                  <a:pt x="111" y="58"/>
                </a:cubicBezTo>
                <a:cubicBezTo>
                  <a:pt x="111" y="57"/>
                  <a:pt x="111" y="55"/>
                  <a:pt x="111" y="54"/>
                </a:cubicBezTo>
                <a:cubicBezTo>
                  <a:pt x="111" y="53"/>
                  <a:pt x="111" y="53"/>
                  <a:pt x="111" y="52"/>
                </a:cubicBezTo>
                <a:cubicBezTo>
                  <a:pt x="109" y="46"/>
                  <a:pt x="105" y="39"/>
                  <a:pt x="105" y="36"/>
                </a:cubicBezTo>
                <a:cubicBezTo>
                  <a:pt x="107" y="36"/>
                  <a:pt x="109" y="42"/>
                  <a:pt x="110" y="44"/>
                </a:cubicBezTo>
                <a:cubicBezTo>
                  <a:pt x="110" y="44"/>
                  <a:pt x="110" y="44"/>
                  <a:pt x="110" y="44"/>
                </a:cubicBezTo>
                <a:cubicBezTo>
                  <a:pt x="110" y="44"/>
                  <a:pt x="110" y="43"/>
                  <a:pt x="110" y="43"/>
                </a:cubicBezTo>
                <a:cubicBezTo>
                  <a:pt x="109" y="39"/>
                  <a:pt x="108" y="36"/>
                  <a:pt x="106" y="32"/>
                </a:cubicBezTo>
                <a:cubicBezTo>
                  <a:pt x="106" y="32"/>
                  <a:pt x="106" y="32"/>
                  <a:pt x="106" y="32"/>
                </a:cubicBezTo>
                <a:cubicBezTo>
                  <a:pt x="106" y="32"/>
                  <a:pt x="106" y="32"/>
                  <a:pt x="106" y="32"/>
                </a:cubicBezTo>
                <a:cubicBezTo>
                  <a:pt x="106" y="32"/>
                  <a:pt x="106" y="32"/>
                  <a:pt x="106" y="32"/>
                </a:cubicBezTo>
                <a:cubicBezTo>
                  <a:pt x="106" y="33"/>
                  <a:pt x="106" y="33"/>
                  <a:pt x="106" y="33"/>
                </a:cubicBezTo>
                <a:cubicBezTo>
                  <a:pt x="106" y="32"/>
                  <a:pt x="106" y="32"/>
                  <a:pt x="106" y="32"/>
                </a:cubicBezTo>
                <a:cubicBezTo>
                  <a:pt x="104" y="30"/>
                  <a:pt x="103" y="26"/>
                  <a:pt x="101" y="22"/>
                </a:cubicBezTo>
                <a:cubicBezTo>
                  <a:pt x="98" y="19"/>
                  <a:pt x="96" y="16"/>
                  <a:pt x="93" y="14"/>
                </a:cubicBezTo>
                <a:cubicBezTo>
                  <a:pt x="92" y="13"/>
                  <a:pt x="91" y="12"/>
                  <a:pt x="90" y="11"/>
                </a:cubicBezTo>
                <a:cubicBezTo>
                  <a:pt x="90" y="11"/>
                  <a:pt x="90" y="11"/>
                  <a:pt x="90" y="11"/>
                </a:cubicBezTo>
                <a:cubicBezTo>
                  <a:pt x="90" y="11"/>
                  <a:pt x="90" y="11"/>
                  <a:pt x="90" y="11"/>
                </a:cubicBezTo>
                <a:cubicBezTo>
                  <a:pt x="90" y="11"/>
                  <a:pt x="89" y="10"/>
                  <a:pt x="89" y="10"/>
                </a:cubicBezTo>
                <a:cubicBezTo>
                  <a:pt x="88" y="10"/>
                  <a:pt x="87" y="9"/>
                  <a:pt x="87" y="9"/>
                </a:cubicBezTo>
                <a:cubicBezTo>
                  <a:pt x="87" y="9"/>
                  <a:pt x="86" y="9"/>
                  <a:pt x="86" y="9"/>
                </a:cubicBezTo>
                <a:cubicBezTo>
                  <a:pt x="86" y="9"/>
                  <a:pt x="86" y="9"/>
                  <a:pt x="86" y="9"/>
                </a:cubicBezTo>
                <a:cubicBezTo>
                  <a:pt x="84" y="7"/>
                  <a:pt x="82" y="6"/>
                  <a:pt x="80" y="5"/>
                </a:cubicBezTo>
                <a:cubicBezTo>
                  <a:pt x="80" y="5"/>
                  <a:pt x="81" y="5"/>
                  <a:pt x="81" y="5"/>
                </a:cubicBezTo>
                <a:cubicBezTo>
                  <a:pt x="78" y="4"/>
                  <a:pt x="75" y="3"/>
                  <a:pt x="71" y="2"/>
                </a:cubicBezTo>
                <a:cubicBezTo>
                  <a:pt x="73" y="2"/>
                  <a:pt x="75" y="3"/>
                  <a:pt x="77" y="4"/>
                </a:cubicBezTo>
                <a:cubicBezTo>
                  <a:pt x="71" y="1"/>
                  <a:pt x="64" y="0"/>
                  <a:pt x="58" y="0"/>
                </a:cubicBezTo>
                <a:cubicBezTo>
                  <a:pt x="58" y="0"/>
                  <a:pt x="60" y="0"/>
                  <a:pt x="57" y="0"/>
                </a:cubicBezTo>
                <a:cubicBezTo>
                  <a:pt x="57" y="0"/>
                  <a:pt x="57" y="0"/>
                  <a:pt x="57" y="0"/>
                </a:cubicBezTo>
                <a:cubicBezTo>
                  <a:pt x="57" y="0"/>
                  <a:pt x="57" y="0"/>
                  <a:pt x="57" y="0"/>
                </a:cubicBezTo>
                <a:cubicBezTo>
                  <a:pt x="54" y="0"/>
                  <a:pt x="53" y="0"/>
                  <a:pt x="52" y="0"/>
                </a:cubicBezTo>
                <a:cubicBezTo>
                  <a:pt x="52" y="0"/>
                  <a:pt x="49" y="1"/>
                  <a:pt x="47" y="1"/>
                </a:cubicBezTo>
                <a:cubicBezTo>
                  <a:pt x="47" y="1"/>
                  <a:pt x="44" y="1"/>
                  <a:pt x="44" y="2"/>
                </a:cubicBezTo>
                <a:cubicBezTo>
                  <a:pt x="44" y="2"/>
                  <a:pt x="44" y="2"/>
                  <a:pt x="45" y="2"/>
                </a:cubicBezTo>
                <a:cubicBezTo>
                  <a:pt x="44" y="2"/>
                  <a:pt x="44" y="2"/>
                  <a:pt x="44" y="2"/>
                </a:cubicBezTo>
                <a:cubicBezTo>
                  <a:pt x="44" y="1"/>
                  <a:pt x="46" y="1"/>
                  <a:pt x="47" y="1"/>
                </a:cubicBezTo>
                <a:cubicBezTo>
                  <a:pt x="47" y="1"/>
                  <a:pt x="47" y="1"/>
                  <a:pt x="47" y="1"/>
                </a:cubicBezTo>
                <a:cubicBezTo>
                  <a:pt x="47" y="1"/>
                  <a:pt x="47" y="1"/>
                  <a:pt x="47" y="1"/>
                </a:cubicBezTo>
                <a:cubicBezTo>
                  <a:pt x="47" y="1"/>
                  <a:pt x="47" y="1"/>
                  <a:pt x="47" y="1"/>
                </a:cubicBezTo>
                <a:cubicBezTo>
                  <a:pt x="46" y="1"/>
                  <a:pt x="46" y="1"/>
                  <a:pt x="47" y="1"/>
                </a:cubicBezTo>
                <a:cubicBezTo>
                  <a:pt x="47" y="1"/>
                  <a:pt x="47" y="1"/>
                  <a:pt x="47" y="1"/>
                </a:cubicBezTo>
                <a:cubicBezTo>
                  <a:pt x="47" y="1"/>
                  <a:pt x="51" y="0"/>
                  <a:pt x="52" y="0"/>
                </a:cubicBezTo>
                <a:cubicBezTo>
                  <a:pt x="51" y="0"/>
                  <a:pt x="51" y="0"/>
                  <a:pt x="51" y="0"/>
                </a:cubicBezTo>
                <a:cubicBezTo>
                  <a:pt x="30" y="1"/>
                  <a:pt x="16" y="13"/>
                  <a:pt x="10" y="28"/>
                </a:cubicBezTo>
                <a:cubicBezTo>
                  <a:pt x="15" y="18"/>
                  <a:pt x="23" y="11"/>
                  <a:pt x="33" y="7"/>
                </a:cubicBezTo>
                <a:cubicBezTo>
                  <a:pt x="33" y="7"/>
                  <a:pt x="33" y="7"/>
                  <a:pt x="33" y="7"/>
                </a:cubicBezTo>
                <a:cubicBezTo>
                  <a:pt x="34" y="7"/>
                  <a:pt x="34" y="6"/>
                  <a:pt x="35" y="6"/>
                </a:cubicBezTo>
                <a:cubicBezTo>
                  <a:pt x="37" y="6"/>
                  <a:pt x="39" y="5"/>
                  <a:pt x="39" y="5"/>
                </a:cubicBezTo>
                <a:cubicBezTo>
                  <a:pt x="39" y="5"/>
                  <a:pt x="39" y="5"/>
                  <a:pt x="39" y="5"/>
                </a:cubicBezTo>
                <a:cubicBezTo>
                  <a:pt x="44" y="4"/>
                  <a:pt x="50" y="4"/>
                  <a:pt x="56" y="6"/>
                </a:cubicBezTo>
                <a:cubicBezTo>
                  <a:pt x="46" y="3"/>
                  <a:pt x="35" y="4"/>
                  <a:pt x="26" y="10"/>
                </a:cubicBezTo>
                <a:cubicBezTo>
                  <a:pt x="25" y="11"/>
                  <a:pt x="23" y="12"/>
                  <a:pt x="22" y="13"/>
                </a:cubicBezTo>
                <a:cubicBezTo>
                  <a:pt x="23" y="12"/>
                  <a:pt x="25" y="11"/>
                  <a:pt x="26" y="10"/>
                </a:cubicBezTo>
                <a:cubicBezTo>
                  <a:pt x="32" y="6"/>
                  <a:pt x="39" y="3"/>
                  <a:pt x="45" y="2"/>
                </a:cubicBezTo>
                <a:cubicBezTo>
                  <a:pt x="45" y="2"/>
                  <a:pt x="45" y="2"/>
                  <a:pt x="45" y="2"/>
                </a:cubicBezTo>
                <a:cubicBezTo>
                  <a:pt x="45" y="2"/>
                  <a:pt x="46" y="2"/>
                  <a:pt x="47" y="2"/>
                </a:cubicBezTo>
                <a:cubicBezTo>
                  <a:pt x="45" y="2"/>
                  <a:pt x="43" y="3"/>
                  <a:pt x="42" y="3"/>
                </a:cubicBezTo>
                <a:cubicBezTo>
                  <a:pt x="45" y="5"/>
                  <a:pt x="50" y="1"/>
                  <a:pt x="53" y="1"/>
                </a:cubicBezTo>
                <a:cubicBezTo>
                  <a:pt x="55" y="1"/>
                  <a:pt x="60" y="2"/>
                  <a:pt x="61" y="2"/>
                </a:cubicBezTo>
                <a:cubicBezTo>
                  <a:pt x="61" y="2"/>
                  <a:pt x="60" y="2"/>
                  <a:pt x="60" y="1"/>
                </a:cubicBezTo>
                <a:cubicBezTo>
                  <a:pt x="63" y="1"/>
                  <a:pt x="68" y="2"/>
                  <a:pt x="70" y="3"/>
                </a:cubicBezTo>
                <a:cubicBezTo>
                  <a:pt x="66" y="4"/>
                  <a:pt x="68" y="2"/>
                  <a:pt x="66" y="4"/>
                </a:cubicBezTo>
                <a:cubicBezTo>
                  <a:pt x="69" y="4"/>
                  <a:pt x="73" y="4"/>
                  <a:pt x="76" y="5"/>
                </a:cubicBezTo>
                <a:cubicBezTo>
                  <a:pt x="73" y="6"/>
                  <a:pt x="77" y="5"/>
                  <a:pt x="75" y="6"/>
                </a:cubicBezTo>
                <a:cubicBezTo>
                  <a:pt x="77" y="6"/>
                  <a:pt x="77" y="6"/>
                  <a:pt x="76" y="6"/>
                </a:cubicBezTo>
                <a:cubicBezTo>
                  <a:pt x="78" y="7"/>
                  <a:pt x="79" y="6"/>
                  <a:pt x="81" y="8"/>
                </a:cubicBezTo>
                <a:cubicBezTo>
                  <a:pt x="79" y="7"/>
                  <a:pt x="78" y="7"/>
                  <a:pt x="76" y="7"/>
                </a:cubicBezTo>
                <a:cubicBezTo>
                  <a:pt x="79" y="8"/>
                  <a:pt x="87" y="13"/>
                  <a:pt x="81" y="11"/>
                </a:cubicBezTo>
                <a:cubicBezTo>
                  <a:pt x="81" y="11"/>
                  <a:pt x="81" y="12"/>
                  <a:pt x="82" y="12"/>
                </a:cubicBezTo>
                <a:cubicBezTo>
                  <a:pt x="83" y="12"/>
                  <a:pt x="83" y="13"/>
                  <a:pt x="84" y="13"/>
                </a:cubicBezTo>
                <a:cubicBezTo>
                  <a:pt x="85" y="14"/>
                  <a:pt x="85" y="14"/>
                  <a:pt x="86" y="14"/>
                </a:cubicBezTo>
                <a:cubicBezTo>
                  <a:pt x="84" y="14"/>
                  <a:pt x="84" y="14"/>
                  <a:pt x="87" y="15"/>
                </a:cubicBezTo>
                <a:cubicBezTo>
                  <a:pt x="85" y="15"/>
                  <a:pt x="84" y="15"/>
                  <a:pt x="83" y="16"/>
                </a:cubicBezTo>
                <a:cubicBezTo>
                  <a:pt x="83" y="15"/>
                  <a:pt x="83" y="14"/>
                  <a:pt x="83" y="14"/>
                </a:cubicBezTo>
                <a:cubicBezTo>
                  <a:pt x="85" y="14"/>
                  <a:pt x="82" y="13"/>
                  <a:pt x="84" y="14"/>
                </a:cubicBezTo>
                <a:cubicBezTo>
                  <a:pt x="84" y="14"/>
                  <a:pt x="84" y="13"/>
                  <a:pt x="84" y="13"/>
                </a:cubicBezTo>
                <a:cubicBezTo>
                  <a:pt x="83" y="13"/>
                  <a:pt x="83" y="13"/>
                  <a:pt x="82" y="12"/>
                </a:cubicBezTo>
                <a:cubicBezTo>
                  <a:pt x="80" y="12"/>
                  <a:pt x="79" y="13"/>
                  <a:pt x="79" y="13"/>
                </a:cubicBezTo>
                <a:cubicBezTo>
                  <a:pt x="78" y="15"/>
                  <a:pt x="83" y="24"/>
                  <a:pt x="85" y="25"/>
                </a:cubicBezTo>
                <a:cubicBezTo>
                  <a:pt x="85" y="24"/>
                  <a:pt x="85" y="23"/>
                  <a:pt x="85" y="23"/>
                </a:cubicBezTo>
                <a:cubicBezTo>
                  <a:pt x="87" y="23"/>
                  <a:pt x="88" y="24"/>
                  <a:pt x="89" y="24"/>
                </a:cubicBezTo>
                <a:cubicBezTo>
                  <a:pt x="89" y="24"/>
                  <a:pt x="89" y="24"/>
                  <a:pt x="89" y="24"/>
                </a:cubicBezTo>
                <a:cubicBezTo>
                  <a:pt x="89" y="24"/>
                  <a:pt x="83" y="16"/>
                  <a:pt x="82" y="17"/>
                </a:cubicBezTo>
                <a:cubicBezTo>
                  <a:pt x="84" y="16"/>
                  <a:pt x="85" y="20"/>
                  <a:pt x="87" y="20"/>
                </a:cubicBezTo>
                <a:cubicBezTo>
                  <a:pt x="87" y="19"/>
                  <a:pt x="87" y="19"/>
                  <a:pt x="87" y="18"/>
                </a:cubicBezTo>
                <a:cubicBezTo>
                  <a:pt x="87" y="19"/>
                  <a:pt x="88" y="18"/>
                  <a:pt x="87" y="18"/>
                </a:cubicBezTo>
                <a:cubicBezTo>
                  <a:pt x="90" y="18"/>
                  <a:pt x="90" y="24"/>
                  <a:pt x="90" y="26"/>
                </a:cubicBezTo>
                <a:cubicBezTo>
                  <a:pt x="89" y="26"/>
                  <a:pt x="87" y="25"/>
                  <a:pt x="86" y="25"/>
                </a:cubicBezTo>
                <a:cubicBezTo>
                  <a:pt x="87" y="26"/>
                  <a:pt x="88" y="33"/>
                  <a:pt x="86" y="34"/>
                </a:cubicBezTo>
                <a:cubicBezTo>
                  <a:pt x="88" y="37"/>
                  <a:pt x="84" y="41"/>
                  <a:pt x="88" y="43"/>
                </a:cubicBezTo>
                <a:cubicBezTo>
                  <a:pt x="91" y="46"/>
                  <a:pt x="90" y="38"/>
                  <a:pt x="90" y="38"/>
                </a:cubicBezTo>
                <a:cubicBezTo>
                  <a:pt x="91" y="38"/>
                  <a:pt x="91" y="38"/>
                  <a:pt x="91" y="38"/>
                </a:cubicBezTo>
                <a:cubicBezTo>
                  <a:pt x="91" y="37"/>
                  <a:pt x="91" y="37"/>
                  <a:pt x="92" y="36"/>
                </a:cubicBezTo>
                <a:cubicBezTo>
                  <a:pt x="94" y="37"/>
                  <a:pt x="95" y="35"/>
                  <a:pt x="99" y="38"/>
                </a:cubicBezTo>
                <a:cubicBezTo>
                  <a:pt x="100" y="36"/>
                  <a:pt x="94" y="32"/>
                  <a:pt x="94" y="32"/>
                </a:cubicBezTo>
                <a:cubicBezTo>
                  <a:pt x="96" y="31"/>
                  <a:pt x="99" y="36"/>
                  <a:pt x="101" y="36"/>
                </a:cubicBezTo>
                <a:cubicBezTo>
                  <a:pt x="100" y="36"/>
                  <a:pt x="98" y="28"/>
                  <a:pt x="97" y="26"/>
                </a:cubicBezTo>
                <a:cubicBezTo>
                  <a:pt x="97" y="26"/>
                  <a:pt x="96" y="26"/>
                  <a:pt x="97" y="26"/>
                </a:cubicBezTo>
                <a:cubicBezTo>
                  <a:pt x="97" y="26"/>
                  <a:pt x="97" y="26"/>
                  <a:pt x="97" y="26"/>
                </a:cubicBezTo>
                <a:cubicBezTo>
                  <a:pt x="98" y="27"/>
                  <a:pt x="99" y="28"/>
                  <a:pt x="99" y="27"/>
                </a:cubicBezTo>
                <a:cubicBezTo>
                  <a:pt x="99" y="26"/>
                  <a:pt x="98" y="25"/>
                  <a:pt x="97" y="25"/>
                </a:cubicBezTo>
                <a:cubicBezTo>
                  <a:pt x="105" y="25"/>
                  <a:pt x="97" y="33"/>
                  <a:pt x="102" y="35"/>
                </a:cubicBezTo>
                <a:cubicBezTo>
                  <a:pt x="102" y="34"/>
                  <a:pt x="102" y="31"/>
                  <a:pt x="103" y="33"/>
                </a:cubicBezTo>
                <a:cubicBezTo>
                  <a:pt x="103" y="32"/>
                  <a:pt x="103" y="32"/>
                  <a:pt x="102" y="31"/>
                </a:cubicBezTo>
                <a:cubicBezTo>
                  <a:pt x="107" y="34"/>
                  <a:pt x="103" y="39"/>
                  <a:pt x="102" y="41"/>
                </a:cubicBezTo>
                <a:cubicBezTo>
                  <a:pt x="102" y="40"/>
                  <a:pt x="98" y="42"/>
                  <a:pt x="98" y="42"/>
                </a:cubicBezTo>
                <a:cubicBezTo>
                  <a:pt x="97" y="42"/>
                  <a:pt x="97" y="38"/>
                  <a:pt x="96" y="39"/>
                </a:cubicBezTo>
                <a:cubicBezTo>
                  <a:pt x="94" y="40"/>
                  <a:pt x="90" y="42"/>
                  <a:pt x="89" y="45"/>
                </a:cubicBezTo>
                <a:cubicBezTo>
                  <a:pt x="86" y="52"/>
                  <a:pt x="86" y="56"/>
                  <a:pt x="86" y="63"/>
                </a:cubicBezTo>
                <a:cubicBezTo>
                  <a:pt x="85" y="69"/>
                  <a:pt x="83" y="66"/>
                  <a:pt x="88" y="70"/>
                </a:cubicBezTo>
                <a:cubicBezTo>
                  <a:pt x="90" y="72"/>
                  <a:pt x="90" y="73"/>
                  <a:pt x="93" y="73"/>
                </a:cubicBezTo>
                <a:cubicBezTo>
                  <a:pt x="97" y="72"/>
                  <a:pt x="99" y="67"/>
                  <a:pt x="103" y="69"/>
                </a:cubicBezTo>
                <a:cubicBezTo>
                  <a:pt x="104" y="75"/>
                  <a:pt x="103" y="81"/>
                  <a:pt x="100" y="86"/>
                </a:cubicBezTo>
                <a:cubicBezTo>
                  <a:pt x="104" y="80"/>
                  <a:pt x="107" y="74"/>
                  <a:pt x="109" y="68"/>
                </a:cubicBezTo>
                <a:cubicBezTo>
                  <a:pt x="109" y="67"/>
                  <a:pt x="109" y="67"/>
                  <a:pt x="109" y="67"/>
                </a:cubicBezTo>
                <a:cubicBezTo>
                  <a:pt x="109" y="66"/>
                  <a:pt x="110" y="65"/>
                  <a:pt x="110" y="65"/>
                </a:cubicBezTo>
                <a:cubicBezTo>
                  <a:pt x="110" y="65"/>
                  <a:pt x="110" y="65"/>
                  <a:pt x="110" y="64"/>
                </a:cubicBezTo>
                <a:cubicBezTo>
                  <a:pt x="110" y="65"/>
                  <a:pt x="110" y="65"/>
                  <a:pt x="110" y="65"/>
                </a:cubicBezTo>
                <a:cubicBezTo>
                  <a:pt x="110" y="64"/>
                  <a:pt x="110" y="64"/>
                  <a:pt x="110" y="64"/>
                </a:cubicBezTo>
                <a:cubicBezTo>
                  <a:pt x="110" y="64"/>
                  <a:pt x="110" y="64"/>
                  <a:pt x="110" y="64"/>
                </a:cubicBezTo>
                <a:cubicBezTo>
                  <a:pt x="110" y="63"/>
                  <a:pt x="110" y="62"/>
                  <a:pt x="110" y="60"/>
                </a:cubicBezTo>
                <a:cubicBezTo>
                  <a:pt x="110" y="61"/>
                  <a:pt x="110" y="61"/>
                  <a:pt x="110" y="61"/>
                </a:cubicBezTo>
                <a:cubicBezTo>
                  <a:pt x="110" y="61"/>
                  <a:pt x="110" y="60"/>
                  <a:pt x="110" y="60"/>
                </a:cubicBezTo>
                <a:close/>
                <a:moveTo>
                  <a:pt x="77" y="4"/>
                </a:moveTo>
                <a:cubicBezTo>
                  <a:pt x="78" y="4"/>
                  <a:pt x="79" y="4"/>
                  <a:pt x="80" y="5"/>
                </a:cubicBezTo>
                <a:cubicBezTo>
                  <a:pt x="79" y="4"/>
                  <a:pt x="78" y="4"/>
                  <a:pt x="77" y="4"/>
                </a:cubicBezTo>
                <a:close/>
                <a:moveTo>
                  <a:pt x="90" y="11"/>
                </a:moveTo>
                <a:cubicBezTo>
                  <a:pt x="90" y="11"/>
                  <a:pt x="90" y="11"/>
                  <a:pt x="90" y="11"/>
                </a:cubicBezTo>
                <a:cubicBezTo>
                  <a:pt x="90" y="11"/>
                  <a:pt x="90" y="11"/>
                  <a:pt x="90" y="11"/>
                </a:cubicBezTo>
                <a:close/>
                <a:moveTo>
                  <a:pt x="96" y="19"/>
                </a:moveTo>
                <a:cubicBezTo>
                  <a:pt x="98" y="19"/>
                  <a:pt x="102" y="24"/>
                  <a:pt x="102" y="25"/>
                </a:cubicBezTo>
                <a:cubicBezTo>
                  <a:pt x="100" y="25"/>
                  <a:pt x="97" y="20"/>
                  <a:pt x="96" y="19"/>
                </a:cubicBezTo>
                <a:close/>
                <a:moveTo>
                  <a:pt x="104" y="80"/>
                </a:moveTo>
                <a:cubicBezTo>
                  <a:pt x="104" y="79"/>
                  <a:pt x="104" y="79"/>
                  <a:pt x="104" y="79"/>
                </a:cubicBezTo>
                <a:cubicBezTo>
                  <a:pt x="104" y="79"/>
                  <a:pt x="104" y="79"/>
                  <a:pt x="104" y="80"/>
                </a:cubicBezTo>
                <a:close/>
                <a:moveTo>
                  <a:pt x="110" y="61"/>
                </a:moveTo>
                <a:cubicBezTo>
                  <a:pt x="110" y="61"/>
                  <a:pt x="110" y="61"/>
                  <a:pt x="110" y="61"/>
                </a:cubicBezTo>
                <a:cubicBezTo>
                  <a:pt x="110" y="61"/>
                  <a:pt x="110" y="61"/>
                  <a:pt x="110" y="61"/>
                </a:cubicBezTo>
                <a:close/>
                <a:moveTo>
                  <a:pt x="65" y="0"/>
                </a:moveTo>
                <a:cubicBezTo>
                  <a:pt x="66" y="1"/>
                  <a:pt x="65" y="0"/>
                  <a:pt x="65" y="0"/>
                </a:cubicBezTo>
                <a:close/>
                <a:moveTo>
                  <a:pt x="110" y="60"/>
                </a:moveTo>
                <a:cubicBezTo>
                  <a:pt x="111" y="58"/>
                  <a:pt x="111" y="56"/>
                  <a:pt x="111" y="54"/>
                </a:cubicBezTo>
                <a:cubicBezTo>
                  <a:pt x="111" y="56"/>
                  <a:pt x="111" y="58"/>
                  <a:pt x="110" y="60"/>
                </a:cubicBezTo>
                <a:close/>
                <a:moveTo>
                  <a:pt x="95" y="15"/>
                </a:moveTo>
                <a:cubicBezTo>
                  <a:pt x="95" y="15"/>
                  <a:pt x="95" y="15"/>
                  <a:pt x="95" y="15"/>
                </a:cubicBezTo>
                <a:close/>
                <a:moveTo>
                  <a:pt x="99" y="20"/>
                </a:moveTo>
                <a:cubicBezTo>
                  <a:pt x="99" y="20"/>
                  <a:pt x="99" y="20"/>
                  <a:pt x="99" y="20"/>
                </a:cubicBezTo>
                <a:close/>
                <a:moveTo>
                  <a:pt x="111" y="55"/>
                </a:moveTo>
                <a:cubicBezTo>
                  <a:pt x="111" y="55"/>
                  <a:pt x="111" y="55"/>
                  <a:pt x="111" y="55"/>
                </a:cubicBezTo>
                <a:cubicBezTo>
                  <a:pt x="111" y="55"/>
                  <a:pt x="111" y="55"/>
                  <a:pt x="111" y="55"/>
                </a:cubicBezTo>
                <a:close/>
                <a:moveTo>
                  <a:pt x="51" y="0"/>
                </a:moveTo>
                <a:cubicBezTo>
                  <a:pt x="51" y="0"/>
                  <a:pt x="51" y="0"/>
                  <a:pt x="52" y="0"/>
                </a:cubicBezTo>
                <a:cubicBezTo>
                  <a:pt x="51" y="0"/>
                  <a:pt x="51" y="0"/>
                  <a:pt x="51" y="0"/>
                </a:cubicBezTo>
                <a:close/>
                <a:moveTo>
                  <a:pt x="56" y="0"/>
                </a:moveTo>
                <a:cubicBezTo>
                  <a:pt x="56" y="0"/>
                  <a:pt x="56" y="0"/>
                  <a:pt x="56" y="0"/>
                </a:cubicBezTo>
                <a:cubicBezTo>
                  <a:pt x="56" y="0"/>
                  <a:pt x="56" y="0"/>
                  <a:pt x="56" y="0"/>
                </a:cubicBezTo>
                <a:close/>
                <a:moveTo>
                  <a:pt x="74" y="11"/>
                </a:moveTo>
                <a:cubicBezTo>
                  <a:pt x="75" y="12"/>
                  <a:pt x="75" y="12"/>
                  <a:pt x="76" y="12"/>
                </a:cubicBezTo>
                <a:cubicBezTo>
                  <a:pt x="75" y="12"/>
                  <a:pt x="75" y="11"/>
                  <a:pt x="74" y="11"/>
                </a:cubicBezTo>
                <a:close/>
                <a:moveTo>
                  <a:pt x="74" y="25"/>
                </a:moveTo>
                <a:cubicBezTo>
                  <a:pt x="77" y="22"/>
                  <a:pt x="73" y="22"/>
                  <a:pt x="73" y="22"/>
                </a:cubicBezTo>
                <a:cubicBezTo>
                  <a:pt x="72" y="22"/>
                  <a:pt x="72" y="22"/>
                  <a:pt x="71" y="22"/>
                </a:cubicBezTo>
                <a:cubicBezTo>
                  <a:pt x="71" y="23"/>
                  <a:pt x="74" y="26"/>
                  <a:pt x="74" y="25"/>
                </a:cubicBezTo>
                <a:close/>
                <a:moveTo>
                  <a:pt x="86" y="31"/>
                </a:moveTo>
                <a:cubicBezTo>
                  <a:pt x="87" y="29"/>
                  <a:pt x="80" y="26"/>
                  <a:pt x="80" y="25"/>
                </a:cubicBezTo>
                <a:cubicBezTo>
                  <a:pt x="80" y="26"/>
                  <a:pt x="82" y="28"/>
                  <a:pt x="82" y="28"/>
                </a:cubicBezTo>
                <a:cubicBezTo>
                  <a:pt x="83" y="27"/>
                  <a:pt x="85" y="33"/>
                  <a:pt x="86" y="31"/>
                </a:cubicBezTo>
                <a:close/>
                <a:moveTo>
                  <a:pt x="81" y="29"/>
                </a:moveTo>
                <a:cubicBezTo>
                  <a:pt x="81" y="30"/>
                  <a:pt x="81" y="33"/>
                  <a:pt x="83" y="33"/>
                </a:cubicBezTo>
                <a:cubicBezTo>
                  <a:pt x="86" y="33"/>
                  <a:pt x="81" y="28"/>
                  <a:pt x="81" y="29"/>
                </a:cubicBezTo>
                <a:close/>
                <a:moveTo>
                  <a:pt x="80" y="22"/>
                </a:moveTo>
                <a:cubicBezTo>
                  <a:pt x="80" y="23"/>
                  <a:pt x="80" y="24"/>
                  <a:pt x="81" y="24"/>
                </a:cubicBezTo>
                <a:cubicBezTo>
                  <a:pt x="81" y="23"/>
                  <a:pt x="81" y="22"/>
                  <a:pt x="80" y="22"/>
                </a:cubicBezTo>
                <a:close/>
                <a:moveTo>
                  <a:pt x="110" y="65"/>
                </a:moveTo>
                <a:cubicBezTo>
                  <a:pt x="110" y="65"/>
                  <a:pt x="110" y="66"/>
                  <a:pt x="110" y="65"/>
                </a:cubicBezTo>
                <a:close/>
                <a:moveTo>
                  <a:pt x="49" y="106"/>
                </a:moveTo>
                <a:cubicBezTo>
                  <a:pt x="47" y="106"/>
                  <a:pt x="46" y="106"/>
                  <a:pt x="45" y="106"/>
                </a:cubicBezTo>
                <a:cubicBezTo>
                  <a:pt x="45" y="105"/>
                  <a:pt x="48" y="107"/>
                  <a:pt x="49" y="106"/>
                </a:cubicBezTo>
                <a:close/>
                <a:moveTo>
                  <a:pt x="43" y="106"/>
                </a:moveTo>
                <a:cubicBezTo>
                  <a:pt x="43" y="106"/>
                  <a:pt x="42" y="105"/>
                  <a:pt x="43" y="106"/>
                </a:cubicBezTo>
                <a:cubicBezTo>
                  <a:pt x="43" y="106"/>
                  <a:pt x="43" y="106"/>
                  <a:pt x="43" y="106"/>
                </a:cubicBezTo>
                <a:cubicBezTo>
                  <a:pt x="43" y="106"/>
                  <a:pt x="43" y="106"/>
                  <a:pt x="43" y="106"/>
                </a:cubicBezTo>
                <a:close/>
                <a:moveTo>
                  <a:pt x="21" y="72"/>
                </a:moveTo>
                <a:cubicBezTo>
                  <a:pt x="21" y="72"/>
                  <a:pt x="22" y="69"/>
                  <a:pt x="22" y="69"/>
                </a:cubicBezTo>
                <a:cubicBezTo>
                  <a:pt x="21" y="69"/>
                  <a:pt x="20" y="69"/>
                  <a:pt x="19" y="69"/>
                </a:cubicBezTo>
                <a:cubicBezTo>
                  <a:pt x="19" y="68"/>
                  <a:pt x="19" y="72"/>
                  <a:pt x="21" y="72"/>
                </a:cubicBezTo>
                <a:close/>
                <a:moveTo>
                  <a:pt x="72" y="7"/>
                </a:moveTo>
                <a:cubicBezTo>
                  <a:pt x="73" y="7"/>
                  <a:pt x="72" y="7"/>
                  <a:pt x="69" y="7"/>
                </a:cubicBezTo>
                <a:cubicBezTo>
                  <a:pt x="70" y="7"/>
                  <a:pt x="71" y="7"/>
                  <a:pt x="72" y="7"/>
                </a:cubicBezTo>
                <a:close/>
                <a:moveTo>
                  <a:pt x="46" y="64"/>
                </a:moveTo>
                <a:cubicBezTo>
                  <a:pt x="45" y="64"/>
                  <a:pt x="47" y="65"/>
                  <a:pt x="47" y="65"/>
                </a:cubicBezTo>
                <a:cubicBezTo>
                  <a:pt x="49" y="65"/>
                  <a:pt x="47" y="63"/>
                  <a:pt x="46" y="64"/>
                </a:cubicBezTo>
                <a:close/>
                <a:moveTo>
                  <a:pt x="73" y="9"/>
                </a:moveTo>
                <a:cubicBezTo>
                  <a:pt x="72" y="8"/>
                  <a:pt x="70" y="8"/>
                  <a:pt x="69" y="8"/>
                </a:cubicBezTo>
                <a:cubicBezTo>
                  <a:pt x="69" y="8"/>
                  <a:pt x="70" y="8"/>
                  <a:pt x="70" y="8"/>
                </a:cubicBezTo>
                <a:cubicBezTo>
                  <a:pt x="69" y="8"/>
                  <a:pt x="69" y="8"/>
                  <a:pt x="68" y="8"/>
                </a:cubicBezTo>
                <a:cubicBezTo>
                  <a:pt x="68" y="8"/>
                  <a:pt x="72" y="9"/>
                  <a:pt x="73" y="9"/>
                </a:cubicBezTo>
                <a:close/>
                <a:moveTo>
                  <a:pt x="72" y="7"/>
                </a:moveTo>
                <a:cubicBezTo>
                  <a:pt x="74" y="8"/>
                  <a:pt x="78" y="9"/>
                  <a:pt x="80" y="10"/>
                </a:cubicBezTo>
                <a:cubicBezTo>
                  <a:pt x="79" y="9"/>
                  <a:pt x="73" y="5"/>
                  <a:pt x="72" y="7"/>
                </a:cubicBezTo>
                <a:close/>
                <a:moveTo>
                  <a:pt x="37" y="57"/>
                </a:moveTo>
                <a:cubicBezTo>
                  <a:pt x="40" y="56"/>
                  <a:pt x="27" y="51"/>
                  <a:pt x="30" y="53"/>
                </a:cubicBezTo>
                <a:cubicBezTo>
                  <a:pt x="31" y="54"/>
                  <a:pt x="35" y="58"/>
                  <a:pt x="37" y="57"/>
                </a:cubicBezTo>
                <a:close/>
                <a:moveTo>
                  <a:pt x="48" y="107"/>
                </a:moveTo>
                <a:cubicBezTo>
                  <a:pt x="49" y="107"/>
                  <a:pt x="47" y="107"/>
                  <a:pt x="47" y="107"/>
                </a:cubicBezTo>
                <a:cubicBezTo>
                  <a:pt x="47" y="107"/>
                  <a:pt x="47" y="107"/>
                  <a:pt x="47" y="107"/>
                </a:cubicBezTo>
                <a:cubicBezTo>
                  <a:pt x="47" y="107"/>
                  <a:pt x="47" y="107"/>
                  <a:pt x="47" y="107"/>
                </a:cubicBezTo>
                <a:cubicBezTo>
                  <a:pt x="45" y="106"/>
                  <a:pt x="43" y="106"/>
                  <a:pt x="42" y="105"/>
                </a:cubicBezTo>
                <a:cubicBezTo>
                  <a:pt x="42" y="106"/>
                  <a:pt x="42" y="106"/>
                  <a:pt x="43" y="106"/>
                </a:cubicBezTo>
                <a:cubicBezTo>
                  <a:pt x="55" y="109"/>
                  <a:pt x="67" y="108"/>
                  <a:pt x="78" y="103"/>
                </a:cubicBezTo>
                <a:cubicBezTo>
                  <a:pt x="67" y="107"/>
                  <a:pt x="56" y="108"/>
                  <a:pt x="48" y="107"/>
                </a:cubicBezTo>
                <a:close/>
                <a:moveTo>
                  <a:pt x="46" y="67"/>
                </a:moveTo>
                <a:cubicBezTo>
                  <a:pt x="48" y="66"/>
                  <a:pt x="44" y="66"/>
                  <a:pt x="46" y="67"/>
                </a:cubicBezTo>
                <a:close/>
                <a:moveTo>
                  <a:pt x="57" y="9"/>
                </a:moveTo>
                <a:cubicBezTo>
                  <a:pt x="57" y="9"/>
                  <a:pt x="58" y="9"/>
                  <a:pt x="58" y="9"/>
                </a:cubicBezTo>
                <a:cubicBezTo>
                  <a:pt x="58" y="9"/>
                  <a:pt x="57" y="9"/>
                  <a:pt x="57" y="9"/>
                </a:cubicBezTo>
                <a:close/>
                <a:moveTo>
                  <a:pt x="22" y="95"/>
                </a:moveTo>
                <a:cubicBezTo>
                  <a:pt x="4" y="78"/>
                  <a:pt x="0" y="50"/>
                  <a:pt x="10" y="28"/>
                </a:cubicBezTo>
                <a:cubicBezTo>
                  <a:pt x="7" y="33"/>
                  <a:pt x="5" y="38"/>
                  <a:pt x="4" y="44"/>
                </a:cubicBezTo>
                <a:cubicBezTo>
                  <a:pt x="0" y="63"/>
                  <a:pt x="8" y="82"/>
                  <a:pt x="22" y="95"/>
                </a:cubicBezTo>
                <a:close/>
                <a:moveTo>
                  <a:pt x="54" y="9"/>
                </a:moveTo>
                <a:cubicBezTo>
                  <a:pt x="52" y="9"/>
                  <a:pt x="53" y="9"/>
                  <a:pt x="54" y="9"/>
                </a:cubicBezTo>
                <a:close/>
                <a:moveTo>
                  <a:pt x="43" y="59"/>
                </a:moveTo>
                <a:cubicBezTo>
                  <a:pt x="41" y="58"/>
                  <a:pt x="37" y="57"/>
                  <a:pt x="39" y="60"/>
                </a:cubicBezTo>
                <a:cubicBezTo>
                  <a:pt x="39" y="60"/>
                  <a:pt x="43" y="61"/>
                  <a:pt x="43" y="59"/>
                </a:cubicBezTo>
                <a:close/>
                <a:moveTo>
                  <a:pt x="58" y="2"/>
                </a:moveTo>
                <a:cubicBezTo>
                  <a:pt x="61" y="2"/>
                  <a:pt x="54" y="2"/>
                  <a:pt x="58" y="2"/>
                </a:cubicBezTo>
                <a:close/>
                <a:moveTo>
                  <a:pt x="80" y="10"/>
                </a:moveTo>
                <a:cubicBezTo>
                  <a:pt x="81" y="11"/>
                  <a:pt x="82" y="10"/>
                  <a:pt x="80" y="10"/>
                </a:cubicBezTo>
                <a:close/>
                <a:moveTo>
                  <a:pt x="52" y="12"/>
                </a:moveTo>
                <a:cubicBezTo>
                  <a:pt x="51" y="12"/>
                  <a:pt x="53" y="12"/>
                  <a:pt x="54" y="12"/>
                </a:cubicBezTo>
                <a:cubicBezTo>
                  <a:pt x="54" y="12"/>
                  <a:pt x="54" y="12"/>
                  <a:pt x="54" y="11"/>
                </a:cubicBezTo>
                <a:cubicBezTo>
                  <a:pt x="54" y="11"/>
                  <a:pt x="53" y="11"/>
                  <a:pt x="53" y="11"/>
                </a:cubicBezTo>
                <a:cubicBezTo>
                  <a:pt x="52" y="12"/>
                  <a:pt x="51" y="12"/>
                  <a:pt x="51" y="12"/>
                </a:cubicBezTo>
                <a:cubicBezTo>
                  <a:pt x="51" y="12"/>
                  <a:pt x="52" y="12"/>
                  <a:pt x="52" y="12"/>
                </a:cubicBezTo>
                <a:close/>
                <a:moveTo>
                  <a:pt x="70" y="10"/>
                </a:moveTo>
                <a:cubicBezTo>
                  <a:pt x="71" y="10"/>
                  <a:pt x="72" y="10"/>
                  <a:pt x="72" y="11"/>
                </a:cubicBezTo>
                <a:cubicBezTo>
                  <a:pt x="73" y="10"/>
                  <a:pt x="72" y="10"/>
                  <a:pt x="71" y="10"/>
                </a:cubicBezTo>
                <a:cubicBezTo>
                  <a:pt x="72" y="10"/>
                  <a:pt x="71" y="10"/>
                  <a:pt x="70" y="10"/>
                </a:cubicBezTo>
                <a:close/>
                <a:moveTo>
                  <a:pt x="55" y="11"/>
                </a:moveTo>
                <a:cubicBezTo>
                  <a:pt x="55" y="11"/>
                  <a:pt x="55" y="11"/>
                  <a:pt x="55" y="10"/>
                </a:cubicBezTo>
                <a:cubicBezTo>
                  <a:pt x="55" y="11"/>
                  <a:pt x="55" y="11"/>
                  <a:pt x="55" y="11"/>
                </a:cubicBezTo>
                <a:close/>
                <a:moveTo>
                  <a:pt x="57" y="10"/>
                </a:moveTo>
                <a:cubicBezTo>
                  <a:pt x="56" y="10"/>
                  <a:pt x="56" y="11"/>
                  <a:pt x="55" y="11"/>
                </a:cubicBezTo>
                <a:cubicBezTo>
                  <a:pt x="56" y="12"/>
                  <a:pt x="57" y="10"/>
                  <a:pt x="57" y="10"/>
                </a:cubicBezTo>
                <a:close/>
                <a:moveTo>
                  <a:pt x="56" y="10"/>
                </a:moveTo>
                <a:cubicBezTo>
                  <a:pt x="56" y="10"/>
                  <a:pt x="56" y="10"/>
                  <a:pt x="56" y="9"/>
                </a:cubicBezTo>
                <a:cubicBezTo>
                  <a:pt x="55" y="10"/>
                  <a:pt x="54" y="10"/>
                  <a:pt x="54" y="11"/>
                </a:cubicBezTo>
                <a:cubicBezTo>
                  <a:pt x="54" y="11"/>
                  <a:pt x="56" y="10"/>
                  <a:pt x="56" y="10"/>
                </a:cubicBezTo>
                <a:close/>
                <a:moveTo>
                  <a:pt x="54" y="12"/>
                </a:moveTo>
                <a:cubicBezTo>
                  <a:pt x="53" y="12"/>
                  <a:pt x="52" y="14"/>
                  <a:pt x="51" y="14"/>
                </a:cubicBezTo>
                <a:cubicBezTo>
                  <a:pt x="52" y="14"/>
                  <a:pt x="53" y="14"/>
                  <a:pt x="53" y="14"/>
                </a:cubicBezTo>
                <a:cubicBezTo>
                  <a:pt x="53" y="13"/>
                  <a:pt x="55" y="14"/>
                  <a:pt x="53" y="13"/>
                </a:cubicBezTo>
                <a:cubicBezTo>
                  <a:pt x="53" y="13"/>
                  <a:pt x="55" y="11"/>
                  <a:pt x="55" y="11"/>
                </a:cubicBezTo>
                <a:cubicBezTo>
                  <a:pt x="55" y="11"/>
                  <a:pt x="54" y="11"/>
                  <a:pt x="54" y="11"/>
                </a:cubicBezTo>
                <a:cubicBezTo>
                  <a:pt x="54" y="12"/>
                  <a:pt x="54" y="12"/>
                  <a:pt x="54" y="12"/>
                </a:cubicBezTo>
                <a:close/>
                <a:moveTo>
                  <a:pt x="54" y="9"/>
                </a:moveTo>
                <a:cubicBezTo>
                  <a:pt x="55" y="9"/>
                  <a:pt x="56" y="9"/>
                  <a:pt x="56" y="8"/>
                </a:cubicBezTo>
                <a:cubicBezTo>
                  <a:pt x="55" y="8"/>
                  <a:pt x="55" y="9"/>
                  <a:pt x="54" y="9"/>
                </a:cubicBezTo>
                <a:close/>
                <a:moveTo>
                  <a:pt x="57" y="10"/>
                </a:moveTo>
                <a:cubicBezTo>
                  <a:pt x="56" y="10"/>
                  <a:pt x="56" y="10"/>
                  <a:pt x="56" y="10"/>
                </a:cubicBezTo>
                <a:cubicBezTo>
                  <a:pt x="56" y="10"/>
                  <a:pt x="56" y="10"/>
                  <a:pt x="57" y="10"/>
                </a:cubicBezTo>
                <a:close/>
                <a:moveTo>
                  <a:pt x="61" y="9"/>
                </a:moveTo>
                <a:cubicBezTo>
                  <a:pt x="60" y="10"/>
                  <a:pt x="60" y="10"/>
                  <a:pt x="58" y="10"/>
                </a:cubicBezTo>
                <a:cubicBezTo>
                  <a:pt x="57" y="10"/>
                  <a:pt x="55" y="13"/>
                  <a:pt x="54" y="14"/>
                </a:cubicBezTo>
                <a:cubicBezTo>
                  <a:pt x="55" y="13"/>
                  <a:pt x="62" y="11"/>
                  <a:pt x="61" y="9"/>
                </a:cubicBezTo>
                <a:close/>
              </a:path>
            </a:pathLst>
          </a:custGeom>
          <a:solidFill>
            <a:srgbClr val="0C86B6"/>
          </a:solidFill>
          <a:ln>
            <a:noFill/>
          </a:ln>
        </p:spPr>
        <p:txBody>
          <a:bodyPr/>
          <a:lstStyle/>
          <a:p>
            <a:endParaRPr lang="zh-CN" altLang="en-US"/>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0456" y="1387238"/>
            <a:ext cx="3284537" cy="2190750"/>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5004"/>
          <a:stretch>
            <a:fillRect/>
          </a:stretch>
        </p:blipFill>
        <p:spPr>
          <a:xfrm>
            <a:off x="8173222" y="1391415"/>
            <a:ext cx="3284536" cy="2186573"/>
          </a:xfrm>
          <a:prstGeom prst="rect">
            <a:avLst/>
          </a:prstGeom>
        </p:spPr>
      </p:pic>
      <p:pic>
        <p:nvPicPr>
          <p:cNvPr id="34" name="图片 33" descr="IMG_256"/>
          <p:cNvPicPr/>
          <p:nvPr/>
        </p:nvPicPr>
        <p:blipFill>
          <a:blip r:embed="rId3"/>
          <a:stretch>
            <a:fillRect/>
          </a:stretch>
        </p:blipFill>
        <p:spPr>
          <a:xfrm>
            <a:off x="4233638" y="1387237"/>
            <a:ext cx="3398246" cy="2186571"/>
          </a:xfrm>
          <a:prstGeom prst="rect">
            <a:avLst/>
          </a:prstGeom>
          <a:noFill/>
          <a:ln w="9525">
            <a:noFill/>
          </a:ln>
        </p:spPr>
      </p:pic>
      <p:sp>
        <p:nvSpPr>
          <p:cNvPr id="29"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发展背景</a:t>
            </a:r>
            <a:endParaRPr lang="zh-CN" altLang="en-US"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73221" y="1391415"/>
            <a:ext cx="3284536" cy="2193189"/>
          </a:xfrm>
          <a:prstGeom prst="rect">
            <a:avLst/>
          </a:prstGeom>
        </p:spPr>
      </p:pic>
      <p:cxnSp>
        <p:nvCxnSpPr>
          <p:cNvPr id="20482"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sp>
        <p:nvSpPr>
          <p:cNvPr id="20485" name="文本框 12"/>
          <p:cNvSpPr txBox="1">
            <a:spLocks noChangeArrowheads="1"/>
          </p:cNvSpPr>
          <p:nvPr/>
        </p:nvSpPr>
        <p:spPr bwMode="auto">
          <a:xfrm>
            <a:off x="768350" y="289580"/>
            <a:ext cx="29931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二、规划背景</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grpSp>
        <p:nvGrpSpPr>
          <p:cNvPr id="17" name="组合 13"/>
          <p:cNvGrpSpPr/>
          <p:nvPr/>
        </p:nvGrpSpPr>
        <p:grpSpPr bwMode="auto">
          <a:xfrm>
            <a:off x="521471" y="3653952"/>
            <a:ext cx="3284537" cy="3009405"/>
            <a:chOff x="0" y="0"/>
            <a:chExt cx="2500311" cy="2289499"/>
          </a:xfrm>
        </p:grpSpPr>
        <p:sp>
          <p:nvSpPr>
            <p:cNvPr id="18" name="矩形 14"/>
            <p:cNvSpPr>
              <a:spLocks noChangeArrowheads="1"/>
            </p:cNvSpPr>
            <p:nvPr/>
          </p:nvSpPr>
          <p:spPr bwMode="auto">
            <a:xfrm>
              <a:off x="0" y="0"/>
              <a:ext cx="2500311" cy="3600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sz="1200">
                <a:solidFill>
                  <a:srgbClr val="FFFFFF"/>
                </a:solidFill>
                <a:ea typeface="微软雅黑" panose="020B0503020204020204" pitchFamily="34" charset="-122"/>
              </a:endParaRPr>
            </a:p>
          </p:txBody>
        </p:sp>
        <p:sp>
          <p:nvSpPr>
            <p:cNvPr id="19" name="文本框 15"/>
            <p:cNvSpPr txBox="1">
              <a:spLocks noChangeArrowheads="1"/>
            </p:cNvSpPr>
            <p:nvPr/>
          </p:nvSpPr>
          <p:spPr bwMode="auto">
            <a:xfrm>
              <a:off x="447219" y="30981"/>
              <a:ext cx="1702514" cy="3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dirty="0">
                  <a:solidFill>
                    <a:srgbClr val="FFFFFF"/>
                  </a:solidFill>
                  <a:ea typeface="微软雅黑" panose="020B0503020204020204" pitchFamily="34" charset="-122"/>
                </a:rPr>
                <a:t>园区资源条件丰富</a:t>
              </a:r>
              <a:endParaRPr lang="zh-CN" altLang="en-US" sz="2000" b="1" dirty="0">
                <a:solidFill>
                  <a:srgbClr val="FFFFFF"/>
                </a:solidFill>
                <a:ea typeface="微软雅黑" panose="020B0503020204020204" pitchFamily="34" charset="-122"/>
              </a:endParaRPr>
            </a:p>
          </p:txBody>
        </p:sp>
        <p:sp>
          <p:nvSpPr>
            <p:cNvPr id="20" name="文本框 16"/>
            <p:cNvSpPr txBox="1">
              <a:spLocks noChangeArrowheads="1"/>
            </p:cNvSpPr>
            <p:nvPr/>
          </p:nvSpPr>
          <p:spPr bwMode="auto">
            <a:xfrm>
              <a:off x="0" y="360000"/>
              <a:ext cx="2500311" cy="192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    蛇屋山金矿目前堆存有大量尾渣尾渣及剥离土，存量约</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4000</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万吨。尾渣含金</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0.14-0.44g/t</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，提金工艺流程，可得碎石、粗砂、细砂、陶土等副产品。生态修复可削方石料约</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400</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万吨。</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17"/>
          <p:cNvGrpSpPr/>
          <p:nvPr/>
        </p:nvGrpSpPr>
        <p:grpSpPr bwMode="auto">
          <a:xfrm>
            <a:off x="4256933" y="3653952"/>
            <a:ext cx="3548486" cy="3009597"/>
            <a:chOff x="-68826" y="0"/>
            <a:chExt cx="2701239" cy="2289647"/>
          </a:xfrm>
        </p:grpSpPr>
        <p:sp>
          <p:nvSpPr>
            <p:cNvPr id="22" name="矩形 18"/>
            <p:cNvSpPr>
              <a:spLocks noChangeArrowheads="1"/>
            </p:cNvSpPr>
            <p:nvPr/>
          </p:nvSpPr>
          <p:spPr bwMode="auto">
            <a:xfrm>
              <a:off x="0" y="0"/>
              <a:ext cx="2500311" cy="3600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sz="1200">
                <a:solidFill>
                  <a:srgbClr val="FFFFFF"/>
                </a:solidFill>
                <a:ea typeface="微软雅黑" panose="020B0503020204020204" pitchFamily="34" charset="-122"/>
              </a:endParaRPr>
            </a:p>
          </p:txBody>
        </p:sp>
        <p:sp>
          <p:nvSpPr>
            <p:cNvPr id="23" name="文本框 19"/>
            <p:cNvSpPr txBox="1">
              <a:spLocks noChangeArrowheads="1"/>
            </p:cNvSpPr>
            <p:nvPr/>
          </p:nvSpPr>
          <p:spPr bwMode="auto">
            <a:xfrm>
              <a:off x="646422" y="27802"/>
              <a:ext cx="1312029" cy="3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dirty="0">
                  <a:solidFill>
                    <a:srgbClr val="FFFFFF"/>
                  </a:solidFill>
                  <a:ea typeface="微软雅黑" panose="020B0503020204020204" pitchFamily="34" charset="-122"/>
                </a:rPr>
                <a:t>区位交通便利</a:t>
              </a:r>
              <a:endParaRPr lang="zh-CN" altLang="en-US" sz="2000" b="1" dirty="0">
                <a:solidFill>
                  <a:srgbClr val="FFFFFF"/>
                </a:solidFill>
                <a:ea typeface="微软雅黑" panose="020B0503020204020204" pitchFamily="34" charset="-122"/>
              </a:endParaRPr>
            </a:p>
          </p:txBody>
        </p:sp>
        <p:sp>
          <p:nvSpPr>
            <p:cNvPr id="24" name="文本框 20"/>
            <p:cNvSpPr txBox="1">
              <a:spLocks noChangeArrowheads="1"/>
            </p:cNvSpPr>
            <p:nvPr/>
          </p:nvSpPr>
          <p:spPr bwMode="auto">
            <a:xfrm>
              <a:off x="-68826" y="360000"/>
              <a:ext cx="2701239" cy="192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    产业园紧邻蛇屋山金矿，距嘉鱼县城南西</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15</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公里，距离嘉通航运码头</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6km</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，距离嘉陆新码头</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8km</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，产业园产品可经航运送至下游武汉都市圈，亦可经公路运输至嘉鱼等县市，产业园区位优势明显。</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5" name="组合 21"/>
          <p:cNvGrpSpPr/>
          <p:nvPr/>
        </p:nvGrpSpPr>
        <p:grpSpPr bwMode="auto">
          <a:xfrm>
            <a:off x="8041244" y="3653952"/>
            <a:ext cx="3548487" cy="2577120"/>
            <a:chOff x="-100466" y="0"/>
            <a:chExt cx="2701240" cy="1960624"/>
          </a:xfrm>
        </p:grpSpPr>
        <p:sp>
          <p:nvSpPr>
            <p:cNvPr id="26" name="矩形 22"/>
            <p:cNvSpPr>
              <a:spLocks noChangeArrowheads="1"/>
            </p:cNvSpPr>
            <p:nvPr/>
          </p:nvSpPr>
          <p:spPr bwMode="auto">
            <a:xfrm>
              <a:off x="0" y="0"/>
              <a:ext cx="2500311" cy="3600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anose="020B0604020202020204" pitchFamily="34" charset="0"/>
                <a:buNone/>
              </a:pPr>
              <a:endParaRPr lang="zh-CN" altLang="en-US" sz="1200">
                <a:solidFill>
                  <a:srgbClr val="FFFFFF"/>
                </a:solidFill>
                <a:ea typeface="微软雅黑" panose="020B0503020204020204" pitchFamily="34" charset="-122"/>
              </a:endParaRPr>
            </a:p>
          </p:txBody>
        </p:sp>
        <p:sp>
          <p:nvSpPr>
            <p:cNvPr id="27" name="文本框 23"/>
            <p:cNvSpPr txBox="1">
              <a:spLocks noChangeArrowheads="1"/>
            </p:cNvSpPr>
            <p:nvPr/>
          </p:nvSpPr>
          <p:spPr bwMode="auto">
            <a:xfrm>
              <a:off x="594146" y="27802"/>
              <a:ext cx="1312029" cy="3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000" b="1" dirty="0">
                  <a:solidFill>
                    <a:srgbClr val="FFFFFF"/>
                  </a:solidFill>
                  <a:ea typeface="微软雅黑" panose="020B0503020204020204" pitchFamily="34" charset="-122"/>
                </a:rPr>
                <a:t>政府政策支持</a:t>
              </a:r>
              <a:endParaRPr lang="zh-CN" altLang="en-US" sz="2000" b="1" dirty="0">
                <a:solidFill>
                  <a:srgbClr val="FFFFFF"/>
                </a:solidFill>
                <a:ea typeface="微软雅黑" panose="020B0503020204020204" pitchFamily="34" charset="-122"/>
              </a:endParaRPr>
            </a:p>
          </p:txBody>
        </p:sp>
        <p:sp>
          <p:nvSpPr>
            <p:cNvPr id="28" name="文本框 24"/>
            <p:cNvSpPr txBox="1">
              <a:spLocks noChangeArrowheads="1"/>
            </p:cNvSpPr>
            <p:nvPr/>
          </p:nvSpPr>
          <p:spPr bwMode="auto">
            <a:xfrm>
              <a:off x="-100466" y="347229"/>
              <a:ext cx="2701240" cy="161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    嘉鱼县人民政府特制定了</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嘉鱼县进一步加强招商引资工作实施办法（修订）</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（咸政发</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[2020]6</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号）全方面优化投资招商政策、环境及机制，保障园区项目顺利实施。</a:t>
              </a:r>
              <a:endPar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0" name="Freeform 325"/>
          <p:cNvSpPr>
            <a:spLocks noEditPoints="1"/>
          </p:cNvSpPr>
          <p:nvPr/>
        </p:nvSpPr>
        <p:spPr bwMode="auto">
          <a:xfrm>
            <a:off x="328613" y="351435"/>
            <a:ext cx="419100" cy="399510"/>
          </a:xfrm>
          <a:custGeom>
            <a:avLst/>
            <a:gdLst>
              <a:gd name="T0" fmla="*/ 2147483647 w 111"/>
              <a:gd name="T1" fmla="*/ 2147483647 h 109"/>
              <a:gd name="T2" fmla="*/ 2147483647 w 111"/>
              <a:gd name="T3" fmla="*/ 2147483647 h 109"/>
              <a:gd name="T4" fmla="*/ 2147483647 w 111"/>
              <a:gd name="T5" fmla="*/ 2147483647 h 109"/>
              <a:gd name="T6" fmla="*/ 2147483647 w 111"/>
              <a:gd name="T7" fmla="*/ 2147483647 h 109"/>
              <a:gd name="T8" fmla="*/ 2147483647 w 111"/>
              <a:gd name="T9" fmla="*/ 2147483647 h 109"/>
              <a:gd name="T10" fmla="*/ 2147483647 w 111"/>
              <a:gd name="T11" fmla="*/ 2147483647 h 109"/>
              <a:gd name="T12" fmla="*/ 2147483647 w 111"/>
              <a:gd name="T13" fmla="*/ 0 h 109"/>
              <a:gd name="T14" fmla="*/ 2147483647 w 111"/>
              <a:gd name="T15" fmla="*/ 2147483647 h 109"/>
              <a:gd name="T16" fmla="*/ 2147483647 w 111"/>
              <a:gd name="T17" fmla="*/ 2147483647 h 109"/>
              <a:gd name="T18" fmla="*/ 2147483647 w 111"/>
              <a:gd name="T19" fmla="*/ 2147483647 h 109"/>
              <a:gd name="T20" fmla="*/ 2147483647 w 111"/>
              <a:gd name="T21" fmla="*/ 2147483647 h 109"/>
              <a:gd name="T22" fmla="*/ 2147483647 w 111"/>
              <a:gd name="T23" fmla="*/ 2147483647 h 109"/>
              <a:gd name="T24" fmla="*/ 2147483647 w 111"/>
              <a:gd name="T25" fmla="*/ 2147483647 h 109"/>
              <a:gd name="T26" fmla="*/ 2147483647 w 111"/>
              <a:gd name="T27" fmla="*/ 2147483647 h 109"/>
              <a:gd name="T28" fmla="*/ 2147483647 w 111"/>
              <a:gd name="T29" fmla="*/ 2147483647 h 109"/>
              <a:gd name="T30" fmla="*/ 2147483647 w 111"/>
              <a:gd name="T31" fmla="*/ 2147483647 h 109"/>
              <a:gd name="T32" fmla="*/ 2147483647 w 111"/>
              <a:gd name="T33" fmla="*/ 2147483647 h 109"/>
              <a:gd name="T34" fmla="*/ 2147483647 w 111"/>
              <a:gd name="T35" fmla="*/ 2147483647 h 109"/>
              <a:gd name="T36" fmla="*/ 2147483647 w 111"/>
              <a:gd name="T37" fmla="*/ 2147483647 h 109"/>
              <a:gd name="T38" fmla="*/ 2147483647 w 111"/>
              <a:gd name="T39" fmla="*/ 2147483647 h 109"/>
              <a:gd name="T40" fmla="*/ 2147483647 w 111"/>
              <a:gd name="T41" fmla="*/ 2147483647 h 109"/>
              <a:gd name="T42" fmla="*/ 2147483647 w 111"/>
              <a:gd name="T43" fmla="*/ 2147483647 h 109"/>
              <a:gd name="T44" fmla="*/ 2147483647 w 111"/>
              <a:gd name="T45" fmla="*/ 2147483647 h 109"/>
              <a:gd name="T46" fmla="*/ 2147483647 w 111"/>
              <a:gd name="T47" fmla="*/ 2147483647 h 109"/>
              <a:gd name="T48" fmla="*/ 2147483647 w 111"/>
              <a:gd name="T49" fmla="*/ 2147483647 h 109"/>
              <a:gd name="T50" fmla="*/ 2147483647 w 111"/>
              <a:gd name="T51" fmla="*/ 2147483647 h 109"/>
              <a:gd name="T52" fmla="*/ 2147483647 w 111"/>
              <a:gd name="T53" fmla="*/ 2147483647 h 109"/>
              <a:gd name="T54" fmla="*/ 2147483647 w 111"/>
              <a:gd name="T55" fmla="*/ 2147483647 h 109"/>
              <a:gd name="T56" fmla="*/ 2147483647 w 111"/>
              <a:gd name="T57" fmla="*/ 2147483647 h 109"/>
              <a:gd name="T58" fmla="*/ 2147483647 w 111"/>
              <a:gd name="T59" fmla="*/ 2147483647 h 109"/>
              <a:gd name="T60" fmla="*/ 2147483647 w 111"/>
              <a:gd name="T61" fmla="*/ 2147483647 h 109"/>
              <a:gd name="T62" fmla="*/ 2147483647 w 111"/>
              <a:gd name="T63" fmla="*/ 2147483647 h 109"/>
              <a:gd name="T64" fmla="*/ 2147483647 w 111"/>
              <a:gd name="T65" fmla="*/ 0 h 109"/>
              <a:gd name="T66" fmla="*/ 2147483647 w 111"/>
              <a:gd name="T67" fmla="*/ 2147483647 h 109"/>
              <a:gd name="T68" fmla="*/ 2147483647 w 111"/>
              <a:gd name="T69" fmla="*/ 2147483647 h 109"/>
              <a:gd name="T70" fmla="*/ 2147483647 w 111"/>
              <a:gd name="T71" fmla="*/ 2147483647 h 109"/>
              <a:gd name="T72" fmla="*/ 2147483647 w 111"/>
              <a:gd name="T73" fmla="*/ 2147483647 h 109"/>
              <a:gd name="T74" fmla="*/ 2147483647 w 111"/>
              <a:gd name="T75" fmla="*/ 2147483647 h 109"/>
              <a:gd name="T76" fmla="*/ 2147483647 w 111"/>
              <a:gd name="T77" fmla="*/ 2147483647 h 109"/>
              <a:gd name="T78" fmla="*/ 2147483647 w 111"/>
              <a:gd name="T79" fmla="*/ 2147483647 h 109"/>
              <a:gd name="T80" fmla="*/ 2147483647 w 111"/>
              <a:gd name="T81" fmla="*/ 2147483647 h 109"/>
              <a:gd name="T82" fmla="*/ 2147483647 w 111"/>
              <a:gd name="T83" fmla="*/ 2147483647 h 109"/>
              <a:gd name="T84" fmla="*/ 2147483647 w 111"/>
              <a:gd name="T85" fmla="*/ 2147483647 h 109"/>
              <a:gd name="T86" fmla="*/ 2147483647 w 111"/>
              <a:gd name="T87" fmla="*/ 2147483647 h 109"/>
              <a:gd name="T88" fmla="*/ 2147483647 w 111"/>
              <a:gd name="T89" fmla="*/ 2147483647 h 109"/>
              <a:gd name="T90" fmla="*/ 2147483647 w 111"/>
              <a:gd name="T91" fmla="*/ 2147483647 h 109"/>
              <a:gd name="T92" fmla="*/ 2147483647 w 111"/>
              <a:gd name="T93" fmla="*/ 2147483647 h 109"/>
              <a:gd name="T94" fmla="*/ 2147483647 w 111"/>
              <a:gd name="T95" fmla="*/ 0 h 109"/>
              <a:gd name="T96" fmla="*/ 2147483647 w 111"/>
              <a:gd name="T97" fmla="*/ 2147483647 h 109"/>
              <a:gd name="T98" fmla="*/ 2147483647 w 111"/>
              <a:gd name="T99" fmla="*/ 2147483647 h 109"/>
              <a:gd name="T100" fmla="*/ 2147483647 w 111"/>
              <a:gd name="T101" fmla="*/ 2147483647 h 109"/>
              <a:gd name="T102" fmla="*/ 2147483647 w 111"/>
              <a:gd name="T103" fmla="*/ 2147483647 h 109"/>
              <a:gd name="T104" fmla="*/ 2147483647 w 111"/>
              <a:gd name="T105" fmla="*/ 2147483647 h 109"/>
              <a:gd name="T106" fmla="*/ 2147483647 w 111"/>
              <a:gd name="T107" fmla="*/ 2147483647 h 109"/>
              <a:gd name="T108" fmla="*/ 2147483647 w 111"/>
              <a:gd name="T109" fmla="*/ 2147483647 h 109"/>
              <a:gd name="T110" fmla="*/ 2147483647 w 111"/>
              <a:gd name="T111" fmla="*/ 2147483647 h 109"/>
              <a:gd name="T112" fmla="*/ 2147483647 w 111"/>
              <a:gd name="T113" fmla="*/ 2147483647 h 109"/>
              <a:gd name="T114" fmla="*/ 2147483647 w 111"/>
              <a:gd name="T115" fmla="*/ 2147483647 h 109"/>
              <a:gd name="T116" fmla="*/ 2147483647 w 111"/>
              <a:gd name="T117" fmla="*/ 2147483647 h 109"/>
              <a:gd name="T118" fmla="*/ 2147483647 w 111"/>
              <a:gd name="T119" fmla="*/ 2147483647 h 109"/>
              <a:gd name="T120" fmla="*/ 2147483647 w 111"/>
              <a:gd name="T121" fmla="*/ 2147483647 h 109"/>
              <a:gd name="T122" fmla="*/ 2147483647 w 111"/>
              <a:gd name="T123" fmla="*/ 2147483647 h 1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1" h="109">
                <a:moveTo>
                  <a:pt x="110" y="42"/>
                </a:moveTo>
                <a:cubicBezTo>
                  <a:pt x="110" y="42"/>
                  <a:pt x="110" y="42"/>
                  <a:pt x="110" y="43"/>
                </a:cubicBezTo>
                <a:cubicBezTo>
                  <a:pt x="110" y="43"/>
                  <a:pt x="110" y="43"/>
                  <a:pt x="110" y="43"/>
                </a:cubicBezTo>
                <a:cubicBezTo>
                  <a:pt x="110" y="43"/>
                  <a:pt x="110" y="42"/>
                  <a:pt x="110" y="42"/>
                </a:cubicBezTo>
                <a:close/>
                <a:moveTo>
                  <a:pt x="110" y="44"/>
                </a:moveTo>
                <a:cubicBezTo>
                  <a:pt x="110" y="44"/>
                  <a:pt x="110" y="45"/>
                  <a:pt x="110" y="45"/>
                </a:cubicBezTo>
                <a:cubicBezTo>
                  <a:pt x="110" y="44"/>
                  <a:pt x="110" y="44"/>
                  <a:pt x="110" y="44"/>
                </a:cubicBezTo>
                <a:close/>
                <a:moveTo>
                  <a:pt x="106" y="32"/>
                </a:moveTo>
                <a:cubicBezTo>
                  <a:pt x="106" y="32"/>
                  <a:pt x="106" y="32"/>
                  <a:pt x="106" y="32"/>
                </a:cubicBezTo>
                <a:cubicBezTo>
                  <a:pt x="106" y="32"/>
                  <a:pt x="106" y="32"/>
                  <a:pt x="106" y="32"/>
                </a:cubicBezTo>
                <a:cubicBezTo>
                  <a:pt x="106" y="32"/>
                  <a:pt x="106" y="32"/>
                  <a:pt x="106" y="32"/>
                </a:cubicBezTo>
                <a:close/>
                <a:moveTo>
                  <a:pt x="106" y="32"/>
                </a:moveTo>
                <a:cubicBezTo>
                  <a:pt x="106" y="32"/>
                  <a:pt x="106" y="32"/>
                  <a:pt x="106" y="32"/>
                </a:cubicBezTo>
                <a:cubicBezTo>
                  <a:pt x="105" y="28"/>
                  <a:pt x="102" y="24"/>
                  <a:pt x="99" y="20"/>
                </a:cubicBezTo>
                <a:cubicBezTo>
                  <a:pt x="100" y="21"/>
                  <a:pt x="100" y="22"/>
                  <a:pt x="101" y="22"/>
                </a:cubicBezTo>
                <a:cubicBezTo>
                  <a:pt x="103" y="25"/>
                  <a:pt x="105" y="29"/>
                  <a:pt x="106" y="32"/>
                </a:cubicBezTo>
                <a:cubicBezTo>
                  <a:pt x="106" y="32"/>
                  <a:pt x="106" y="32"/>
                  <a:pt x="106" y="32"/>
                </a:cubicBezTo>
                <a:close/>
                <a:moveTo>
                  <a:pt x="52" y="0"/>
                </a:moveTo>
                <a:cubicBezTo>
                  <a:pt x="52" y="0"/>
                  <a:pt x="52" y="0"/>
                  <a:pt x="52" y="0"/>
                </a:cubicBezTo>
                <a:cubicBezTo>
                  <a:pt x="52" y="0"/>
                  <a:pt x="52" y="0"/>
                  <a:pt x="52" y="0"/>
                </a:cubicBezTo>
                <a:cubicBezTo>
                  <a:pt x="52" y="0"/>
                  <a:pt x="52" y="0"/>
                  <a:pt x="52" y="0"/>
                </a:cubicBezTo>
                <a:close/>
                <a:moveTo>
                  <a:pt x="111" y="54"/>
                </a:moveTo>
                <a:cubicBezTo>
                  <a:pt x="111" y="54"/>
                  <a:pt x="111" y="53"/>
                  <a:pt x="111" y="53"/>
                </a:cubicBezTo>
                <a:cubicBezTo>
                  <a:pt x="111" y="53"/>
                  <a:pt x="111" y="54"/>
                  <a:pt x="111" y="54"/>
                </a:cubicBezTo>
                <a:cubicBezTo>
                  <a:pt x="111" y="54"/>
                  <a:pt x="111" y="54"/>
                  <a:pt x="111" y="54"/>
                </a:cubicBezTo>
                <a:close/>
                <a:moveTo>
                  <a:pt x="39" y="105"/>
                </a:moveTo>
                <a:cubicBezTo>
                  <a:pt x="39" y="105"/>
                  <a:pt x="39" y="105"/>
                  <a:pt x="39" y="104"/>
                </a:cubicBezTo>
                <a:cubicBezTo>
                  <a:pt x="39" y="104"/>
                  <a:pt x="38" y="104"/>
                  <a:pt x="38" y="104"/>
                </a:cubicBezTo>
                <a:cubicBezTo>
                  <a:pt x="38" y="104"/>
                  <a:pt x="39" y="104"/>
                  <a:pt x="39" y="104"/>
                </a:cubicBezTo>
                <a:cubicBezTo>
                  <a:pt x="39" y="105"/>
                  <a:pt x="39" y="105"/>
                  <a:pt x="39" y="105"/>
                </a:cubicBezTo>
                <a:cubicBezTo>
                  <a:pt x="33" y="102"/>
                  <a:pt x="28" y="99"/>
                  <a:pt x="23" y="95"/>
                </a:cubicBezTo>
                <a:cubicBezTo>
                  <a:pt x="28" y="100"/>
                  <a:pt x="34" y="103"/>
                  <a:pt x="42" y="105"/>
                </a:cubicBezTo>
                <a:cubicBezTo>
                  <a:pt x="42" y="105"/>
                  <a:pt x="42" y="105"/>
                  <a:pt x="42" y="105"/>
                </a:cubicBezTo>
                <a:cubicBezTo>
                  <a:pt x="41" y="105"/>
                  <a:pt x="40" y="105"/>
                  <a:pt x="39" y="105"/>
                </a:cubicBezTo>
                <a:close/>
                <a:moveTo>
                  <a:pt x="64" y="0"/>
                </a:moveTo>
                <a:cubicBezTo>
                  <a:pt x="64" y="0"/>
                  <a:pt x="64" y="0"/>
                  <a:pt x="64" y="0"/>
                </a:cubicBezTo>
                <a:close/>
                <a:moveTo>
                  <a:pt x="67" y="1"/>
                </a:moveTo>
                <a:cubicBezTo>
                  <a:pt x="67" y="1"/>
                  <a:pt x="67" y="1"/>
                  <a:pt x="67" y="1"/>
                </a:cubicBezTo>
                <a:close/>
                <a:moveTo>
                  <a:pt x="99" y="87"/>
                </a:moveTo>
                <a:cubicBezTo>
                  <a:pt x="93" y="94"/>
                  <a:pt x="86" y="100"/>
                  <a:pt x="78" y="103"/>
                </a:cubicBezTo>
                <a:cubicBezTo>
                  <a:pt x="87" y="100"/>
                  <a:pt x="96" y="94"/>
                  <a:pt x="100" y="86"/>
                </a:cubicBezTo>
                <a:cubicBezTo>
                  <a:pt x="99" y="87"/>
                  <a:pt x="98" y="89"/>
                  <a:pt x="96" y="91"/>
                </a:cubicBezTo>
                <a:cubicBezTo>
                  <a:pt x="97" y="89"/>
                  <a:pt x="98" y="88"/>
                  <a:pt x="99" y="87"/>
                </a:cubicBezTo>
                <a:close/>
                <a:moveTo>
                  <a:pt x="93" y="14"/>
                </a:moveTo>
                <a:cubicBezTo>
                  <a:pt x="93" y="14"/>
                  <a:pt x="94" y="14"/>
                  <a:pt x="93" y="14"/>
                </a:cubicBezTo>
                <a:close/>
                <a:moveTo>
                  <a:pt x="84" y="7"/>
                </a:moveTo>
                <a:cubicBezTo>
                  <a:pt x="84" y="7"/>
                  <a:pt x="84" y="7"/>
                  <a:pt x="84" y="7"/>
                </a:cubicBezTo>
                <a:cubicBezTo>
                  <a:pt x="84" y="7"/>
                  <a:pt x="84" y="7"/>
                  <a:pt x="84" y="7"/>
                </a:cubicBezTo>
                <a:close/>
                <a:moveTo>
                  <a:pt x="84" y="7"/>
                </a:moveTo>
                <a:cubicBezTo>
                  <a:pt x="84" y="7"/>
                  <a:pt x="84" y="7"/>
                  <a:pt x="84" y="7"/>
                </a:cubicBezTo>
                <a:cubicBezTo>
                  <a:pt x="84" y="7"/>
                  <a:pt x="84" y="7"/>
                  <a:pt x="84" y="7"/>
                </a:cubicBezTo>
                <a:close/>
                <a:moveTo>
                  <a:pt x="71" y="2"/>
                </a:moveTo>
                <a:cubicBezTo>
                  <a:pt x="71" y="2"/>
                  <a:pt x="71" y="2"/>
                  <a:pt x="71" y="2"/>
                </a:cubicBezTo>
                <a:cubicBezTo>
                  <a:pt x="71" y="2"/>
                  <a:pt x="71" y="2"/>
                  <a:pt x="71" y="2"/>
                </a:cubicBezTo>
                <a:close/>
                <a:moveTo>
                  <a:pt x="54" y="0"/>
                </a:moveTo>
                <a:cubicBezTo>
                  <a:pt x="54" y="0"/>
                  <a:pt x="54" y="0"/>
                  <a:pt x="54" y="0"/>
                </a:cubicBezTo>
                <a:close/>
                <a:moveTo>
                  <a:pt x="59" y="0"/>
                </a:moveTo>
                <a:cubicBezTo>
                  <a:pt x="59" y="0"/>
                  <a:pt x="59" y="0"/>
                  <a:pt x="59" y="0"/>
                </a:cubicBezTo>
                <a:cubicBezTo>
                  <a:pt x="59" y="0"/>
                  <a:pt x="59" y="0"/>
                  <a:pt x="59" y="0"/>
                </a:cubicBezTo>
                <a:close/>
                <a:moveTo>
                  <a:pt x="59" y="0"/>
                </a:moveTo>
                <a:cubicBezTo>
                  <a:pt x="59" y="0"/>
                  <a:pt x="59" y="0"/>
                  <a:pt x="59" y="0"/>
                </a:cubicBezTo>
                <a:close/>
                <a:moveTo>
                  <a:pt x="86" y="9"/>
                </a:moveTo>
                <a:cubicBezTo>
                  <a:pt x="86" y="9"/>
                  <a:pt x="86" y="9"/>
                  <a:pt x="86" y="9"/>
                </a:cubicBezTo>
                <a:cubicBezTo>
                  <a:pt x="86" y="9"/>
                  <a:pt x="87" y="9"/>
                  <a:pt x="87" y="9"/>
                </a:cubicBezTo>
                <a:cubicBezTo>
                  <a:pt x="87" y="9"/>
                  <a:pt x="87" y="9"/>
                  <a:pt x="86" y="9"/>
                </a:cubicBezTo>
                <a:close/>
                <a:moveTo>
                  <a:pt x="73" y="17"/>
                </a:moveTo>
                <a:cubicBezTo>
                  <a:pt x="73" y="17"/>
                  <a:pt x="74" y="19"/>
                  <a:pt x="75" y="19"/>
                </a:cubicBezTo>
                <a:cubicBezTo>
                  <a:pt x="75" y="19"/>
                  <a:pt x="74" y="17"/>
                  <a:pt x="73" y="17"/>
                </a:cubicBezTo>
                <a:close/>
                <a:moveTo>
                  <a:pt x="72" y="12"/>
                </a:moveTo>
                <a:cubicBezTo>
                  <a:pt x="72" y="12"/>
                  <a:pt x="72" y="12"/>
                  <a:pt x="72" y="11"/>
                </a:cubicBezTo>
                <a:cubicBezTo>
                  <a:pt x="71" y="11"/>
                  <a:pt x="71" y="11"/>
                  <a:pt x="71" y="11"/>
                </a:cubicBezTo>
                <a:cubicBezTo>
                  <a:pt x="71" y="11"/>
                  <a:pt x="70" y="11"/>
                  <a:pt x="70" y="11"/>
                </a:cubicBezTo>
                <a:cubicBezTo>
                  <a:pt x="71" y="12"/>
                  <a:pt x="71" y="12"/>
                  <a:pt x="72" y="12"/>
                </a:cubicBezTo>
                <a:close/>
                <a:moveTo>
                  <a:pt x="61" y="26"/>
                </a:moveTo>
                <a:cubicBezTo>
                  <a:pt x="63" y="23"/>
                  <a:pt x="62" y="26"/>
                  <a:pt x="63" y="28"/>
                </a:cubicBezTo>
                <a:cubicBezTo>
                  <a:pt x="64" y="27"/>
                  <a:pt x="66" y="20"/>
                  <a:pt x="68" y="20"/>
                </a:cubicBezTo>
                <a:cubicBezTo>
                  <a:pt x="71" y="21"/>
                  <a:pt x="70" y="19"/>
                  <a:pt x="69" y="18"/>
                </a:cubicBezTo>
                <a:cubicBezTo>
                  <a:pt x="68" y="18"/>
                  <a:pt x="68" y="18"/>
                  <a:pt x="68" y="18"/>
                </a:cubicBezTo>
                <a:cubicBezTo>
                  <a:pt x="68" y="18"/>
                  <a:pt x="69" y="18"/>
                  <a:pt x="69" y="18"/>
                </a:cubicBezTo>
                <a:cubicBezTo>
                  <a:pt x="69" y="18"/>
                  <a:pt x="69" y="18"/>
                  <a:pt x="69" y="18"/>
                </a:cubicBezTo>
                <a:cubicBezTo>
                  <a:pt x="69" y="18"/>
                  <a:pt x="68" y="16"/>
                  <a:pt x="68" y="16"/>
                </a:cubicBezTo>
                <a:cubicBezTo>
                  <a:pt x="68" y="16"/>
                  <a:pt x="68" y="16"/>
                  <a:pt x="68" y="16"/>
                </a:cubicBezTo>
                <a:cubicBezTo>
                  <a:pt x="67" y="15"/>
                  <a:pt x="68" y="10"/>
                  <a:pt x="66" y="11"/>
                </a:cubicBezTo>
                <a:cubicBezTo>
                  <a:pt x="66" y="11"/>
                  <a:pt x="66" y="12"/>
                  <a:pt x="66" y="13"/>
                </a:cubicBezTo>
                <a:cubicBezTo>
                  <a:pt x="66" y="12"/>
                  <a:pt x="65" y="12"/>
                  <a:pt x="65" y="12"/>
                </a:cubicBezTo>
                <a:cubicBezTo>
                  <a:pt x="65" y="12"/>
                  <a:pt x="65" y="12"/>
                  <a:pt x="65" y="13"/>
                </a:cubicBezTo>
                <a:cubicBezTo>
                  <a:pt x="64" y="12"/>
                  <a:pt x="65" y="10"/>
                  <a:pt x="64" y="10"/>
                </a:cubicBezTo>
                <a:cubicBezTo>
                  <a:pt x="63" y="9"/>
                  <a:pt x="63" y="11"/>
                  <a:pt x="62" y="11"/>
                </a:cubicBezTo>
                <a:cubicBezTo>
                  <a:pt x="62" y="10"/>
                  <a:pt x="62" y="10"/>
                  <a:pt x="62" y="12"/>
                </a:cubicBezTo>
                <a:cubicBezTo>
                  <a:pt x="61" y="10"/>
                  <a:pt x="58" y="13"/>
                  <a:pt x="57" y="16"/>
                </a:cubicBezTo>
                <a:cubicBezTo>
                  <a:pt x="57" y="16"/>
                  <a:pt x="59" y="14"/>
                  <a:pt x="60" y="15"/>
                </a:cubicBezTo>
                <a:cubicBezTo>
                  <a:pt x="61" y="16"/>
                  <a:pt x="58" y="18"/>
                  <a:pt x="60" y="18"/>
                </a:cubicBezTo>
                <a:cubicBezTo>
                  <a:pt x="61" y="20"/>
                  <a:pt x="59" y="24"/>
                  <a:pt x="61" y="26"/>
                </a:cubicBezTo>
                <a:close/>
                <a:moveTo>
                  <a:pt x="106" y="32"/>
                </a:moveTo>
                <a:cubicBezTo>
                  <a:pt x="106" y="32"/>
                  <a:pt x="106" y="32"/>
                  <a:pt x="106" y="32"/>
                </a:cubicBezTo>
                <a:cubicBezTo>
                  <a:pt x="106" y="32"/>
                  <a:pt x="106" y="32"/>
                  <a:pt x="106" y="32"/>
                </a:cubicBezTo>
                <a:cubicBezTo>
                  <a:pt x="106" y="32"/>
                  <a:pt x="106" y="32"/>
                  <a:pt x="106" y="32"/>
                </a:cubicBezTo>
                <a:close/>
                <a:moveTo>
                  <a:pt x="72" y="11"/>
                </a:moveTo>
                <a:cubicBezTo>
                  <a:pt x="73" y="12"/>
                  <a:pt x="73" y="12"/>
                  <a:pt x="74" y="13"/>
                </a:cubicBezTo>
                <a:cubicBezTo>
                  <a:pt x="75" y="12"/>
                  <a:pt x="72" y="10"/>
                  <a:pt x="70" y="10"/>
                </a:cubicBezTo>
                <a:cubicBezTo>
                  <a:pt x="70" y="10"/>
                  <a:pt x="71" y="10"/>
                  <a:pt x="71" y="11"/>
                </a:cubicBezTo>
                <a:cubicBezTo>
                  <a:pt x="71" y="10"/>
                  <a:pt x="72" y="11"/>
                  <a:pt x="72" y="11"/>
                </a:cubicBezTo>
                <a:close/>
                <a:moveTo>
                  <a:pt x="55" y="36"/>
                </a:moveTo>
                <a:cubicBezTo>
                  <a:pt x="56" y="36"/>
                  <a:pt x="57" y="37"/>
                  <a:pt x="58" y="37"/>
                </a:cubicBezTo>
                <a:cubicBezTo>
                  <a:pt x="59" y="37"/>
                  <a:pt x="56" y="32"/>
                  <a:pt x="56" y="33"/>
                </a:cubicBezTo>
                <a:cubicBezTo>
                  <a:pt x="56" y="33"/>
                  <a:pt x="54" y="36"/>
                  <a:pt x="55" y="36"/>
                </a:cubicBezTo>
                <a:close/>
                <a:moveTo>
                  <a:pt x="47" y="11"/>
                </a:moveTo>
                <a:cubicBezTo>
                  <a:pt x="48" y="10"/>
                  <a:pt x="47" y="10"/>
                  <a:pt x="46" y="10"/>
                </a:cubicBezTo>
                <a:cubicBezTo>
                  <a:pt x="41" y="10"/>
                  <a:pt x="45" y="10"/>
                  <a:pt x="44" y="11"/>
                </a:cubicBezTo>
                <a:cubicBezTo>
                  <a:pt x="45" y="12"/>
                  <a:pt x="47" y="11"/>
                  <a:pt x="47" y="11"/>
                </a:cubicBezTo>
                <a:close/>
                <a:moveTo>
                  <a:pt x="52" y="11"/>
                </a:moveTo>
                <a:cubicBezTo>
                  <a:pt x="51" y="11"/>
                  <a:pt x="51" y="11"/>
                  <a:pt x="51" y="11"/>
                </a:cubicBezTo>
                <a:cubicBezTo>
                  <a:pt x="51" y="11"/>
                  <a:pt x="50" y="11"/>
                  <a:pt x="50" y="11"/>
                </a:cubicBezTo>
                <a:cubicBezTo>
                  <a:pt x="51" y="10"/>
                  <a:pt x="52" y="9"/>
                  <a:pt x="52" y="9"/>
                </a:cubicBezTo>
                <a:cubicBezTo>
                  <a:pt x="51" y="9"/>
                  <a:pt x="50" y="9"/>
                  <a:pt x="48" y="10"/>
                </a:cubicBezTo>
                <a:cubicBezTo>
                  <a:pt x="49" y="10"/>
                  <a:pt x="50" y="10"/>
                  <a:pt x="51" y="10"/>
                </a:cubicBezTo>
                <a:cubicBezTo>
                  <a:pt x="50" y="10"/>
                  <a:pt x="46" y="12"/>
                  <a:pt x="46" y="12"/>
                </a:cubicBezTo>
                <a:cubicBezTo>
                  <a:pt x="47" y="12"/>
                  <a:pt x="51" y="12"/>
                  <a:pt x="52" y="11"/>
                </a:cubicBezTo>
                <a:close/>
                <a:moveTo>
                  <a:pt x="51" y="10"/>
                </a:moveTo>
                <a:cubicBezTo>
                  <a:pt x="51" y="10"/>
                  <a:pt x="51" y="10"/>
                  <a:pt x="51" y="10"/>
                </a:cubicBezTo>
                <a:cubicBezTo>
                  <a:pt x="51" y="10"/>
                  <a:pt x="51" y="10"/>
                  <a:pt x="51" y="10"/>
                </a:cubicBezTo>
                <a:cubicBezTo>
                  <a:pt x="51" y="10"/>
                  <a:pt x="51" y="10"/>
                  <a:pt x="51" y="10"/>
                </a:cubicBezTo>
                <a:cubicBezTo>
                  <a:pt x="51" y="10"/>
                  <a:pt x="51" y="10"/>
                  <a:pt x="51" y="10"/>
                </a:cubicBezTo>
                <a:cubicBezTo>
                  <a:pt x="50" y="10"/>
                  <a:pt x="50" y="10"/>
                  <a:pt x="51" y="10"/>
                </a:cubicBezTo>
                <a:close/>
                <a:moveTo>
                  <a:pt x="48" y="13"/>
                </a:moveTo>
                <a:cubicBezTo>
                  <a:pt x="45" y="11"/>
                  <a:pt x="47" y="14"/>
                  <a:pt x="43" y="14"/>
                </a:cubicBezTo>
                <a:cubicBezTo>
                  <a:pt x="45" y="14"/>
                  <a:pt x="45" y="15"/>
                  <a:pt x="45" y="15"/>
                </a:cubicBezTo>
                <a:cubicBezTo>
                  <a:pt x="46" y="16"/>
                  <a:pt x="48" y="14"/>
                  <a:pt x="48" y="13"/>
                </a:cubicBezTo>
                <a:close/>
                <a:moveTo>
                  <a:pt x="53" y="9"/>
                </a:moveTo>
                <a:cubicBezTo>
                  <a:pt x="53" y="9"/>
                  <a:pt x="53" y="9"/>
                  <a:pt x="53" y="9"/>
                </a:cubicBezTo>
                <a:cubicBezTo>
                  <a:pt x="52" y="9"/>
                  <a:pt x="52" y="10"/>
                  <a:pt x="53" y="9"/>
                </a:cubicBezTo>
                <a:close/>
                <a:moveTo>
                  <a:pt x="39" y="5"/>
                </a:moveTo>
                <a:cubicBezTo>
                  <a:pt x="38" y="6"/>
                  <a:pt x="36" y="6"/>
                  <a:pt x="35" y="6"/>
                </a:cubicBezTo>
                <a:cubicBezTo>
                  <a:pt x="34" y="7"/>
                  <a:pt x="33" y="7"/>
                  <a:pt x="33" y="7"/>
                </a:cubicBezTo>
                <a:cubicBezTo>
                  <a:pt x="33" y="7"/>
                  <a:pt x="33" y="8"/>
                  <a:pt x="32" y="8"/>
                </a:cubicBezTo>
                <a:cubicBezTo>
                  <a:pt x="33" y="9"/>
                  <a:pt x="33" y="9"/>
                  <a:pt x="34" y="9"/>
                </a:cubicBezTo>
                <a:cubicBezTo>
                  <a:pt x="36" y="6"/>
                  <a:pt x="36" y="8"/>
                  <a:pt x="34" y="9"/>
                </a:cubicBezTo>
                <a:cubicBezTo>
                  <a:pt x="34" y="9"/>
                  <a:pt x="34" y="9"/>
                  <a:pt x="33" y="9"/>
                </a:cubicBezTo>
                <a:cubicBezTo>
                  <a:pt x="34" y="9"/>
                  <a:pt x="36" y="9"/>
                  <a:pt x="36" y="9"/>
                </a:cubicBezTo>
                <a:cubicBezTo>
                  <a:pt x="35" y="10"/>
                  <a:pt x="31" y="13"/>
                  <a:pt x="33" y="14"/>
                </a:cubicBezTo>
                <a:cubicBezTo>
                  <a:pt x="32" y="15"/>
                  <a:pt x="28" y="15"/>
                  <a:pt x="31" y="15"/>
                </a:cubicBezTo>
                <a:cubicBezTo>
                  <a:pt x="30" y="16"/>
                  <a:pt x="26" y="22"/>
                  <a:pt x="26" y="21"/>
                </a:cubicBezTo>
                <a:cubicBezTo>
                  <a:pt x="26" y="22"/>
                  <a:pt x="26" y="21"/>
                  <a:pt x="26" y="21"/>
                </a:cubicBezTo>
                <a:cubicBezTo>
                  <a:pt x="22" y="26"/>
                  <a:pt x="10" y="39"/>
                  <a:pt x="16" y="43"/>
                </a:cubicBezTo>
                <a:cubicBezTo>
                  <a:pt x="17" y="44"/>
                  <a:pt x="16" y="35"/>
                  <a:pt x="18" y="35"/>
                </a:cubicBezTo>
                <a:cubicBezTo>
                  <a:pt x="18" y="40"/>
                  <a:pt x="16" y="44"/>
                  <a:pt x="16" y="49"/>
                </a:cubicBezTo>
                <a:cubicBezTo>
                  <a:pt x="16" y="55"/>
                  <a:pt x="18" y="53"/>
                  <a:pt x="21" y="55"/>
                </a:cubicBezTo>
                <a:cubicBezTo>
                  <a:pt x="22" y="56"/>
                  <a:pt x="31" y="67"/>
                  <a:pt x="31" y="69"/>
                </a:cubicBezTo>
                <a:cubicBezTo>
                  <a:pt x="31" y="73"/>
                  <a:pt x="27" y="71"/>
                  <a:pt x="27" y="74"/>
                </a:cubicBezTo>
                <a:cubicBezTo>
                  <a:pt x="28" y="80"/>
                  <a:pt x="30" y="85"/>
                  <a:pt x="36" y="90"/>
                </a:cubicBezTo>
                <a:cubicBezTo>
                  <a:pt x="38" y="92"/>
                  <a:pt x="36" y="99"/>
                  <a:pt x="36" y="100"/>
                </a:cubicBezTo>
                <a:cubicBezTo>
                  <a:pt x="36" y="100"/>
                  <a:pt x="36" y="100"/>
                  <a:pt x="35" y="100"/>
                </a:cubicBezTo>
                <a:cubicBezTo>
                  <a:pt x="36" y="101"/>
                  <a:pt x="37" y="101"/>
                  <a:pt x="37" y="102"/>
                </a:cubicBezTo>
                <a:cubicBezTo>
                  <a:pt x="37" y="102"/>
                  <a:pt x="36" y="102"/>
                  <a:pt x="35" y="102"/>
                </a:cubicBezTo>
                <a:cubicBezTo>
                  <a:pt x="38" y="104"/>
                  <a:pt x="40" y="105"/>
                  <a:pt x="43" y="105"/>
                </a:cubicBezTo>
                <a:cubicBezTo>
                  <a:pt x="42" y="104"/>
                  <a:pt x="41" y="104"/>
                  <a:pt x="41" y="103"/>
                </a:cubicBezTo>
                <a:cubicBezTo>
                  <a:pt x="42" y="104"/>
                  <a:pt x="44" y="103"/>
                  <a:pt x="44" y="102"/>
                </a:cubicBezTo>
                <a:cubicBezTo>
                  <a:pt x="44" y="102"/>
                  <a:pt x="48" y="103"/>
                  <a:pt x="48" y="102"/>
                </a:cubicBezTo>
                <a:cubicBezTo>
                  <a:pt x="48" y="102"/>
                  <a:pt x="47" y="101"/>
                  <a:pt x="46" y="101"/>
                </a:cubicBezTo>
                <a:cubicBezTo>
                  <a:pt x="46" y="101"/>
                  <a:pt x="45" y="101"/>
                  <a:pt x="46" y="100"/>
                </a:cubicBezTo>
                <a:cubicBezTo>
                  <a:pt x="45" y="100"/>
                  <a:pt x="46" y="101"/>
                  <a:pt x="46" y="101"/>
                </a:cubicBezTo>
                <a:cubicBezTo>
                  <a:pt x="49" y="101"/>
                  <a:pt x="59" y="97"/>
                  <a:pt x="56" y="97"/>
                </a:cubicBezTo>
                <a:cubicBezTo>
                  <a:pt x="62" y="96"/>
                  <a:pt x="67" y="94"/>
                  <a:pt x="69" y="87"/>
                </a:cubicBezTo>
                <a:cubicBezTo>
                  <a:pt x="70" y="82"/>
                  <a:pt x="61" y="82"/>
                  <a:pt x="60" y="83"/>
                </a:cubicBezTo>
                <a:cubicBezTo>
                  <a:pt x="61" y="82"/>
                  <a:pt x="52" y="79"/>
                  <a:pt x="52" y="79"/>
                </a:cubicBezTo>
                <a:cubicBezTo>
                  <a:pt x="52" y="77"/>
                  <a:pt x="58" y="79"/>
                  <a:pt x="55" y="76"/>
                </a:cubicBezTo>
                <a:cubicBezTo>
                  <a:pt x="53" y="73"/>
                  <a:pt x="49" y="73"/>
                  <a:pt x="47" y="70"/>
                </a:cubicBezTo>
                <a:cubicBezTo>
                  <a:pt x="45" y="67"/>
                  <a:pt x="39" y="68"/>
                  <a:pt x="38" y="67"/>
                </a:cubicBezTo>
                <a:cubicBezTo>
                  <a:pt x="35" y="63"/>
                  <a:pt x="33" y="68"/>
                  <a:pt x="30" y="64"/>
                </a:cubicBezTo>
                <a:cubicBezTo>
                  <a:pt x="29" y="64"/>
                  <a:pt x="30" y="59"/>
                  <a:pt x="28" y="59"/>
                </a:cubicBezTo>
                <a:cubicBezTo>
                  <a:pt x="27" y="60"/>
                  <a:pt x="27" y="60"/>
                  <a:pt x="26" y="60"/>
                </a:cubicBezTo>
                <a:cubicBezTo>
                  <a:pt x="26" y="60"/>
                  <a:pt x="28" y="52"/>
                  <a:pt x="28" y="52"/>
                </a:cubicBezTo>
                <a:cubicBezTo>
                  <a:pt x="26" y="50"/>
                  <a:pt x="23" y="54"/>
                  <a:pt x="22" y="52"/>
                </a:cubicBezTo>
                <a:cubicBezTo>
                  <a:pt x="17" y="43"/>
                  <a:pt x="28" y="45"/>
                  <a:pt x="31" y="45"/>
                </a:cubicBezTo>
                <a:cubicBezTo>
                  <a:pt x="34" y="44"/>
                  <a:pt x="32" y="53"/>
                  <a:pt x="34" y="52"/>
                </a:cubicBezTo>
                <a:cubicBezTo>
                  <a:pt x="36" y="51"/>
                  <a:pt x="39" y="42"/>
                  <a:pt x="41" y="40"/>
                </a:cubicBezTo>
                <a:cubicBezTo>
                  <a:pt x="43" y="42"/>
                  <a:pt x="52" y="34"/>
                  <a:pt x="49" y="40"/>
                </a:cubicBezTo>
                <a:cubicBezTo>
                  <a:pt x="51" y="41"/>
                  <a:pt x="53" y="38"/>
                  <a:pt x="52" y="37"/>
                </a:cubicBezTo>
                <a:cubicBezTo>
                  <a:pt x="53" y="36"/>
                  <a:pt x="52" y="35"/>
                  <a:pt x="52" y="34"/>
                </a:cubicBezTo>
                <a:cubicBezTo>
                  <a:pt x="50" y="34"/>
                  <a:pt x="49" y="34"/>
                  <a:pt x="48" y="34"/>
                </a:cubicBezTo>
                <a:cubicBezTo>
                  <a:pt x="52" y="30"/>
                  <a:pt x="57" y="36"/>
                  <a:pt x="56" y="29"/>
                </a:cubicBezTo>
                <a:cubicBezTo>
                  <a:pt x="55" y="27"/>
                  <a:pt x="51" y="23"/>
                  <a:pt x="51" y="23"/>
                </a:cubicBezTo>
                <a:cubicBezTo>
                  <a:pt x="50" y="23"/>
                  <a:pt x="50" y="24"/>
                  <a:pt x="50" y="24"/>
                </a:cubicBezTo>
                <a:cubicBezTo>
                  <a:pt x="49" y="23"/>
                  <a:pt x="50" y="22"/>
                  <a:pt x="50" y="22"/>
                </a:cubicBezTo>
                <a:cubicBezTo>
                  <a:pt x="48" y="23"/>
                  <a:pt x="46" y="29"/>
                  <a:pt x="44" y="30"/>
                </a:cubicBezTo>
                <a:cubicBezTo>
                  <a:pt x="45" y="29"/>
                  <a:pt x="42" y="24"/>
                  <a:pt x="41" y="24"/>
                </a:cubicBezTo>
                <a:cubicBezTo>
                  <a:pt x="40" y="21"/>
                  <a:pt x="44" y="21"/>
                  <a:pt x="44" y="20"/>
                </a:cubicBezTo>
                <a:cubicBezTo>
                  <a:pt x="45" y="20"/>
                  <a:pt x="47" y="18"/>
                  <a:pt x="49" y="17"/>
                </a:cubicBezTo>
                <a:cubicBezTo>
                  <a:pt x="49" y="17"/>
                  <a:pt x="49" y="17"/>
                  <a:pt x="48" y="17"/>
                </a:cubicBezTo>
                <a:cubicBezTo>
                  <a:pt x="48" y="16"/>
                  <a:pt x="48" y="16"/>
                  <a:pt x="48" y="15"/>
                </a:cubicBezTo>
                <a:cubicBezTo>
                  <a:pt x="47" y="16"/>
                  <a:pt x="42" y="18"/>
                  <a:pt x="44" y="14"/>
                </a:cubicBezTo>
                <a:cubicBezTo>
                  <a:pt x="40" y="15"/>
                  <a:pt x="42" y="14"/>
                  <a:pt x="42" y="12"/>
                </a:cubicBezTo>
                <a:cubicBezTo>
                  <a:pt x="43" y="11"/>
                  <a:pt x="41" y="12"/>
                  <a:pt x="41" y="12"/>
                </a:cubicBezTo>
                <a:cubicBezTo>
                  <a:pt x="44" y="10"/>
                  <a:pt x="45" y="11"/>
                  <a:pt x="42" y="10"/>
                </a:cubicBezTo>
                <a:cubicBezTo>
                  <a:pt x="43" y="10"/>
                  <a:pt x="44" y="10"/>
                  <a:pt x="45" y="10"/>
                </a:cubicBezTo>
                <a:cubicBezTo>
                  <a:pt x="43" y="10"/>
                  <a:pt x="44" y="8"/>
                  <a:pt x="43" y="8"/>
                </a:cubicBezTo>
                <a:cubicBezTo>
                  <a:pt x="44" y="7"/>
                  <a:pt x="45" y="7"/>
                  <a:pt x="46" y="6"/>
                </a:cubicBezTo>
                <a:cubicBezTo>
                  <a:pt x="45" y="6"/>
                  <a:pt x="45" y="5"/>
                  <a:pt x="44" y="5"/>
                </a:cubicBezTo>
                <a:cubicBezTo>
                  <a:pt x="45" y="5"/>
                  <a:pt x="39" y="7"/>
                  <a:pt x="42" y="5"/>
                </a:cubicBezTo>
                <a:cubicBezTo>
                  <a:pt x="41" y="5"/>
                  <a:pt x="38" y="7"/>
                  <a:pt x="39" y="5"/>
                </a:cubicBezTo>
                <a:cubicBezTo>
                  <a:pt x="39" y="5"/>
                  <a:pt x="39" y="5"/>
                  <a:pt x="39" y="5"/>
                </a:cubicBezTo>
                <a:cubicBezTo>
                  <a:pt x="39" y="5"/>
                  <a:pt x="39" y="5"/>
                  <a:pt x="39" y="5"/>
                </a:cubicBezTo>
                <a:close/>
                <a:moveTo>
                  <a:pt x="49" y="13"/>
                </a:moveTo>
                <a:cubicBezTo>
                  <a:pt x="48" y="13"/>
                  <a:pt x="48" y="14"/>
                  <a:pt x="48" y="15"/>
                </a:cubicBezTo>
                <a:cubicBezTo>
                  <a:pt x="49" y="15"/>
                  <a:pt x="51" y="13"/>
                  <a:pt x="49" y="13"/>
                </a:cubicBezTo>
                <a:close/>
                <a:moveTo>
                  <a:pt x="111" y="52"/>
                </a:moveTo>
                <a:cubicBezTo>
                  <a:pt x="111" y="52"/>
                  <a:pt x="111" y="53"/>
                  <a:pt x="111" y="53"/>
                </a:cubicBezTo>
                <a:cubicBezTo>
                  <a:pt x="111" y="50"/>
                  <a:pt x="111" y="48"/>
                  <a:pt x="110" y="45"/>
                </a:cubicBezTo>
                <a:cubicBezTo>
                  <a:pt x="110" y="45"/>
                  <a:pt x="110" y="45"/>
                  <a:pt x="110" y="45"/>
                </a:cubicBezTo>
                <a:cubicBezTo>
                  <a:pt x="110" y="45"/>
                  <a:pt x="110" y="45"/>
                  <a:pt x="110" y="44"/>
                </a:cubicBezTo>
                <a:cubicBezTo>
                  <a:pt x="110" y="45"/>
                  <a:pt x="110" y="49"/>
                  <a:pt x="111" y="52"/>
                </a:cubicBezTo>
                <a:close/>
                <a:moveTo>
                  <a:pt x="48" y="20"/>
                </a:moveTo>
                <a:cubicBezTo>
                  <a:pt x="46" y="19"/>
                  <a:pt x="46" y="21"/>
                  <a:pt x="46" y="21"/>
                </a:cubicBezTo>
                <a:cubicBezTo>
                  <a:pt x="47" y="21"/>
                  <a:pt x="48" y="22"/>
                  <a:pt x="49" y="20"/>
                </a:cubicBezTo>
                <a:cubicBezTo>
                  <a:pt x="45" y="20"/>
                  <a:pt x="49" y="20"/>
                  <a:pt x="48" y="20"/>
                </a:cubicBezTo>
                <a:close/>
                <a:moveTo>
                  <a:pt x="56" y="22"/>
                </a:moveTo>
                <a:cubicBezTo>
                  <a:pt x="58" y="23"/>
                  <a:pt x="54" y="16"/>
                  <a:pt x="54" y="16"/>
                </a:cubicBezTo>
                <a:cubicBezTo>
                  <a:pt x="54" y="13"/>
                  <a:pt x="50" y="16"/>
                  <a:pt x="50" y="16"/>
                </a:cubicBezTo>
                <a:cubicBezTo>
                  <a:pt x="54" y="16"/>
                  <a:pt x="51" y="18"/>
                  <a:pt x="50" y="19"/>
                </a:cubicBezTo>
                <a:cubicBezTo>
                  <a:pt x="50" y="19"/>
                  <a:pt x="54" y="25"/>
                  <a:pt x="54" y="23"/>
                </a:cubicBezTo>
                <a:cubicBezTo>
                  <a:pt x="54" y="22"/>
                  <a:pt x="54" y="22"/>
                  <a:pt x="54" y="21"/>
                </a:cubicBezTo>
                <a:cubicBezTo>
                  <a:pt x="55" y="20"/>
                  <a:pt x="55" y="22"/>
                  <a:pt x="56" y="22"/>
                </a:cubicBezTo>
                <a:close/>
                <a:moveTo>
                  <a:pt x="52" y="20"/>
                </a:moveTo>
                <a:cubicBezTo>
                  <a:pt x="52" y="20"/>
                  <a:pt x="52" y="20"/>
                  <a:pt x="52" y="20"/>
                </a:cubicBezTo>
                <a:cubicBezTo>
                  <a:pt x="52" y="19"/>
                  <a:pt x="50" y="20"/>
                  <a:pt x="52" y="18"/>
                </a:cubicBezTo>
                <a:cubicBezTo>
                  <a:pt x="53" y="18"/>
                  <a:pt x="52" y="19"/>
                  <a:pt x="52" y="20"/>
                </a:cubicBezTo>
                <a:cubicBezTo>
                  <a:pt x="52" y="20"/>
                  <a:pt x="52" y="20"/>
                  <a:pt x="52" y="20"/>
                </a:cubicBezTo>
                <a:close/>
                <a:moveTo>
                  <a:pt x="70" y="1"/>
                </a:moveTo>
                <a:cubicBezTo>
                  <a:pt x="70" y="1"/>
                  <a:pt x="70" y="1"/>
                  <a:pt x="70" y="1"/>
                </a:cubicBezTo>
                <a:cubicBezTo>
                  <a:pt x="70" y="1"/>
                  <a:pt x="70" y="1"/>
                  <a:pt x="70" y="1"/>
                </a:cubicBezTo>
                <a:close/>
                <a:moveTo>
                  <a:pt x="99" y="88"/>
                </a:moveTo>
                <a:cubicBezTo>
                  <a:pt x="99" y="88"/>
                  <a:pt x="99" y="88"/>
                  <a:pt x="99" y="88"/>
                </a:cubicBezTo>
                <a:close/>
                <a:moveTo>
                  <a:pt x="110" y="60"/>
                </a:moveTo>
                <a:cubicBezTo>
                  <a:pt x="111" y="59"/>
                  <a:pt x="111" y="59"/>
                  <a:pt x="111" y="58"/>
                </a:cubicBezTo>
                <a:cubicBezTo>
                  <a:pt x="111" y="57"/>
                  <a:pt x="111" y="55"/>
                  <a:pt x="111" y="54"/>
                </a:cubicBezTo>
                <a:cubicBezTo>
                  <a:pt x="111" y="53"/>
                  <a:pt x="111" y="53"/>
                  <a:pt x="111" y="52"/>
                </a:cubicBezTo>
                <a:cubicBezTo>
                  <a:pt x="109" y="46"/>
                  <a:pt x="105" y="39"/>
                  <a:pt x="105" y="36"/>
                </a:cubicBezTo>
                <a:cubicBezTo>
                  <a:pt x="107" y="36"/>
                  <a:pt x="109" y="42"/>
                  <a:pt x="110" y="44"/>
                </a:cubicBezTo>
                <a:cubicBezTo>
                  <a:pt x="110" y="44"/>
                  <a:pt x="110" y="44"/>
                  <a:pt x="110" y="44"/>
                </a:cubicBezTo>
                <a:cubicBezTo>
                  <a:pt x="110" y="44"/>
                  <a:pt x="110" y="43"/>
                  <a:pt x="110" y="43"/>
                </a:cubicBezTo>
                <a:cubicBezTo>
                  <a:pt x="109" y="39"/>
                  <a:pt x="108" y="36"/>
                  <a:pt x="106" y="32"/>
                </a:cubicBezTo>
                <a:cubicBezTo>
                  <a:pt x="106" y="32"/>
                  <a:pt x="106" y="32"/>
                  <a:pt x="106" y="32"/>
                </a:cubicBezTo>
                <a:cubicBezTo>
                  <a:pt x="106" y="32"/>
                  <a:pt x="106" y="32"/>
                  <a:pt x="106" y="32"/>
                </a:cubicBezTo>
                <a:cubicBezTo>
                  <a:pt x="106" y="32"/>
                  <a:pt x="106" y="32"/>
                  <a:pt x="106" y="32"/>
                </a:cubicBezTo>
                <a:cubicBezTo>
                  <a:pt x="106" y="33"/>
                  <a:pt x="106" y="33"/>
                  <a:pt x="106" y="33"/>
                </a:cubicBezTo>
                <a:cubicBezTo>
                  <a:pt x="106" y="32"/>
                  <a:pt x="106" y="32"/>
                  <a:pt x="106" y="32"/>
                </a:cubicBezTo>
                <a:cubicBezTo>
                  <a:pt x="104" y="30"/>
                  <a:pt x="103" y="26"/>
                  <a:pt x="101" y="22"/>
                </a:cubicBezTo>
                <a:cubicBezTo>
                  <a:pt x="98" y="19"/>
                  <a:pt x="96" y="16"/>
                  <a:pt x="93" y="14"/>
                </a:cubicBezTo>
                <a:cubicBezTo>
                  <a:pt x="92" y="13"/>
                  <a:pt x="91" y="12"/>
                  <a:pt x="90" y="11"/>
                </a:cubicBezTo>
                <a:cubicBezTo>
                  <a:pt x="90" y="11"/>
                  <a:pt x="90" y="11"/>
                  <a:pt x="90" y="11"/>
                </a:cubicBezTo>
                <a:cubicBezTo>
                  <a:pt x="90" y="11"/>
                  <a:pt x="90" y="11"/>
                  <a:pt x="90" y="11"/>
                </a:cubicBezTo>
                <a:cubicBezTo>
                  <a:pt x="90" y="11"/>
                  <a:pt x="89" y="10"/>
                  <a:pt x="89" y="10"/>
                </a:cubicBezTo>
                <a:cubicBezTo>
                  <a:pt x="88" y="10"/>
                  <a:pt x="87" y="9"/>
                  <a:pt x="87" y="9"/>
                </a:cubicBezTo>
                <a:cubicBezTo>
                  <a:pt x="87" y="9"/>
                  <a:pt x="86" y="9"/>
                  <a:pt x="86" y="9"/>
                </a:cubicBezTo>
                <a:cubicBezTo>
                  <a:pt x="86" y="9"/>
                  <a:pt x="86" y="9"/>
                  <a:pt x="86" y="9"/>
                </a:cubicBezTo>
                <a:cubicBezTo>
                  <a:pt x="84" y="7"/>
                  <a:pt x="82" y="6"/>
                  <a:pt x="80" y="5"/>
                </a:cubicBezTo>
                <a:cubicBezTo>
                  <a:pt x="80" y="5"/>
                  <a:pt x="81" y="5"/>
                  <a:pt x="81" y="5"/>
                </a:cubicBezTo>
                <a:cubicBezTo>
                  <a:pt x="78" y="4"/>
                  <a:pt x="75" y="3"/>
                  <a:pt x="71" y="2"/>
                </a:cubicBezTo>
                <a:cubicBezTo>
                  <a:pt x="73" y="2"/>
                  <a:pt x="75" y="3"/>
                  <a:pt x="77" y="4"/>
                </a:cubicBezTo>
                <a:cubicBezTo>
                  <a:pt x="71" y="1"/>
                  <a:pt x="64" y="0"/>
                  <a:pt x="58" y="0"/>
                </a:cubicBezTo>
                <a:cubicBezTo>
                  <a:pt x="58" y="0"/>
                  <a:pt x="60" y="0"/>
                  <a:pt x="57" y="0"/>
                </a:cubicBezTo>
                <a:cubicBezTo>
                  <a:pt x="57" y="0"/>
                  <a:pt x="57" y="0"/>
                  <a:pt x="57" y="0"/>
                </a:cubicBezTo>
                <a:cubicBezTo>
                  <a:pt x="57" y="0"/>
                  <a:pt x="57" y="0"/>
                  <a:pt x="57" y="0"/>
                </a:cubicBezTo>
                <a:cubicBezTo>
                  <a:pt x="54" y="0"/>
                  <a:pt x="53" y="0"/>
                  <a:pt x="52" y="0"/>
                </a:cubicBezTo>
                <a:cubicBezTo>
                  <a:pt x="52" y="0"/>
                  <a:pt x="49" y="1"/>
                  <a:pt x="47" y="1"/>
                </a:cubicBezTo>
                <a:cubicBezTo>
                  <a:pt x="47" y="1"/>
                  <a:pt x="44" y="1"/>
                  <a:pt x="44" y="2"/>
                </a:cubicBezTo>
                <a:cubicBezTo>
                  <a:pt x="44" y="2"/>
                  <a:pt x="44" y="2"/>
                  <a:pt x="45" y="2"/>
                </a:cubicBezTo>
                <a:cubicBezTo>
                  <a:pt x="44" y="2"/>
                  <a:pt x="44" y="2"/>
                  <a:pt x="44" y="2"/>
                </a:cubicBezTo>
                <a:cubicBezTo>
                  <a:pt x="44" y="1"/>
                  <a:pt x="46" y="1"/>
                  <a:pt x="47" y="1"/>
                </a:cubicBezTo>
                <a:cubicBezTo>
                  <a:pt x="47" y="1"/>
                  <a:pt x="47" y="1"/>
                  <a:pt x="47" y="1"/>
                </a:cubicBezTo>
                <a:cubicBezTo>
                  <a:pt x="47" y="1"/>
                  <a:pt x="47" y="1"/>
                  <a:pt x="47" y="1"/>
                </a:cubicBezTo>
                <a:cubicBezTo>
                  <a:pt x="47" y="1"/>
                  <a:pt x="47" y="1"/>
                  <a:pt x="47" y="1"/>
                </a:cubicBezTo>
                <a:cubicBezTo>
                  <a:pt x="46" y="1"/>
                  <a:pt x="46" y="1"/>
                  <a:pt x="47" y="1"/>
                </a:cubicBezTo>
                <a:cubicBezTo>
                  <a:pt x="47" y="1"/>
                  <a:pt x="47" y="1"/>
                  <a:pt x="47" y="1"/>
                </a:cubicBezTo>
                <a:cubicBezTo>
                  <a:pt x="47" y="1"/>
                  <a:pt x="51" y="0"/>
                  <a:pt x="52" y="0"/>
                </a:cubicBezTo>
                <a:cubicBezTo>
                  <a:pt x="51" y="0"/>
                  <a:pt x="51" y="0"/>
                  <a:pt x="51" y="0"/>
                </a:cubicBezTo>
                <a:cubicBezTo>
                  <a:pt x="30" y="1"/>
                  <a:pt x="16" y="13"/>
                  <a:pt x="10" y="28"/>
                </a:cubicBezTo>
                <a:cubicBezTo>
                  <a:pt x="15" y="18"/>
                  <a:pt x="23" y="11"/>
                  <a:pt x="33" y="7"/>
                </a:cubicBezTo>
                <a:cubicBezTo>
                  <a:pt x="33" y="7"/>
                  <a:pt x="33" y="7"/>
                  <a:pt x="33" y="7"/>
                </a:cubicBezTo>
                <a:cubicBezTo>
                  <a:pt x="34" y="7"/>
                  <a:pt x="34" y="6"/>
                  <a:pt x="35" y="6"/>
                </a:cubicBezTo>
                <a:cubicBezTo>
                  <a:pt x="37" y="6"/>
                  <a:pt x="39" y="5"/>
                  <a:pt x="39" y="5"/>
                </a:cubicBezTo>
                <a:cubicBezTo>
                  <a:pt x="39" y="5"/>
                  <a:pt x="39" y="5"/>
                  <a:pt x="39" y="5"/>
                </a:cubicBezTo>
                <a:cubicBezTo>
                  <a:pt x="44" y="4"/>
                  <a:pt x="50" y="4"/>
                  <a:pt x="56" y="6"/>
                </a:cubicBezTo>
                <a:cubicBezTo>
                  <a:pt x="46" y="3"/>
                  <a:pt x="35" y="4"/>
                  <a:pt x="26" y="10"/>
                </a:cubicBezTo>
                <a:cubicBezTo>
                  <a:pt x="25" y="11"/>
                  <a:pt x="23" y="12"/>
                  <a:pt x="22" y="13"/>
                </a:cubicBezTo>
                <a:cubicBezTo>
                  <a:pt x="23" y="12"/>
                  <a:pt x="25" y="11"/>
                  <a:pt x="26" y="10"/>
                </a:cubicBezTo>
                <a:cubicBezTo>
                  <a:pt x="32" y="6"/>
                  <a:pt x="39" y="3"/>
                  <a:pt x="45" y="2"/>
                </a:cubicBezTo>
                <a:cubicBezTo>
                  <a:pt x="45" y="2"/>
                  <a:pt x="45" y="2"/>
                  <a:pt x="45" y="2"/>
                </a:cubicBezTo>
                <a:cubicBezTo>
                  <a:pt x="45" y="2"/>
                  <a:pt x="46" y="2"/>
                  <a:pt x="47" y="2"/>
                </a:cubicBezTo>
                <a:cubicBezTo>
                  <a:pt x="45" y="2"/>
                  <a:pt x="43" y="3"/>
                  <a:pt x="42" y="3"/>
                </a:cubicBezTo>
                <a:cubicBezTo>
                  <a:pt x="45" y="5"/>
                  <a:pt x="50" y="1"/>
                  <a:pt x="53" y="1"/>
                </a:cubicBezTo>
                <a:cubicBezTo>
                  <a:pt x="55" y="1"/>
                  <a:pt x="60" y="2"/>
                  <a:pt x="61" y="2"/>
                </a:cubicBezTo>
                <a:cubicBezTo>
                  <a:pt x="61" y="2"/>
                  <a:pt x="60" y="2"/>
                  <a:pt x="60" y="1"/>
                </a:cubicBezTo>
                <a:cubicBezTo>
                  <a:pt x="63" y="1"/>
                  <a:pt x="68" y="2"/>
                  <a:pt x="70" y="3"/>
                </a:cubicBezTo>
                <a:cubicBezTo>
                  <a:pt x="66" y="4"/>
                  <a:pt x="68" y="2"/>
                  <a:pt x="66" y="4"/>
                </a:cubicBezTo>
                <a:cubicBezTo>
                  <a:pt x="69" y="4"/>
                  <a:pt x="73" y="4"/>
                  <a:pt x="76" y="5"/>
                </a:cubicBezTo>
                <a:cubicBezTo>
                  <a:pt x="73" y="6"/>
                  <a:pt x="77" y="5"/>
                  <a:pt x="75" y="6"/>
                </a:cubicBezTo>
                <a:cubicBezTo>
                  <a:pt x="77" y="6"/>
                  <a:pt x="77" y="6"/>
                  <a:pt x="76" y="6"/>
                </a:cubicBezTo>
                <a:cubicBezTo>
                  <a:pt x="78" y="7"/>
                  <a:pt x="79" y="6"/>
                  <a:pt x="81" y="8"/>
                </a:cubicBezTo>
                <a:cubicBezTo>
                  <a:pt x="79" y="7"/>
                  <a:pt x="78" y="7"/>
                  <a:pt x="76" y="7"/>
                </a:cubicBezTo>
                <a:cubicBezTo>
                  <a:pt x="79" y="8"/>
                  <a:pt x="87" y="13"/>
                  <a:pt x="81" y="11"/>
                </a:cubicBezTo>
                <a:cubicBezTo>
                  <a:pt x="81" y="11"/>
                  <a:pt x="81" y="12"/>
                  <a:pt x="82" y="12"/>
                </a:cubicBezTo>
                <a:cubicBezTo>
                  <a:pt x="83" y="12"/>
                  <a:pt x="83" y="13"/>
                  <a:pt x="84" y="13"/>
                </a:cubicBezTo>
                <a:cubicBezTo>
                  <a:pt x="85" y="14"/>
                  <a:pt x="85" y="14"/>
                  <a:pt x="86" y="14"/>
                </a:cubicBezTo>
                <a:cubicBezTo>
                  <a:pt x="84" y="14"/>
                  <a:pt x="84" y="14"/>
                  <a:pt x="87" y="15"/>
                </a:cubicBezTo>
                <a:cubicBezTo>
                  <a:pt x="85" y="15"/>
                  <a:pt x="84" y="15"/>
                  <a:pt x="83" y="16"/>
                </a:cubicBezTo>
                <a:cubicBezTo>
                  <a:pt x="83" y="15"/>
                  <a:pt x="83" y="14"/>
                  <a:pt x="83" y="14"/>
                </a:cubicBezTo>
                <a:cubicBezTo>
                  <a:pt x="85" y="14"/>
                  <a:pt x="82" y="13"/>
                  <a:pt x="84" y="14"/>
                </a:cubicBezTo>
                <a:cubicBezTo>
                  <a:pt x="84" y="14"/>
                  <a:pt x="84" y="13"/>
                  <a:pt x="84" y="13"/>
                </a:cubicBezTo>
                <a:cubicBezTo>
                  <a:pt x="83" y="13"/>
                  <a:pt x="83" y="13"/>
                  <a:pt x="82" y="12"/>
                </a:cubicBezTo>
                <a:cubicBezTo>
                  <a:pt x="80" y="12"/>
                  <a:pt x="79" y="13"/>
                  <a:pt x="79" y="13"/>
                </a:cubicBezTo>
                <a:cubicBezTo>
                  <a:pt x="78" y="15"/>
                  <a:pt x="83" y="24"/>
                  <a:pt x="85" y="25"/>
                </a:cubicBezTo>
                <a:cubicBezTo>
                  <a:pt x="85" y="24"/>
                  <a:pt x="85" y="23"/>
                  <a:pt x="85" y="23"/>
                </a:cubicBezTo>
                <a:cubicBezTo>
                  <a:pt x="87" y="23"/>
                  <a:pt x="88" y="24"/>
                  <a:pt x="89" y="24"/>
                </a:cubicBezTo>
                <a:cubicBezTo>
                  <a:pt x="89" y="24"/>
                  <a:pt x="89" y="24"/>
                  <a:pt x="89" y="24"/>
                </a:cubicBezTo>
                <a:cubicBezTo>
                  <a:pt x="89" y="24"/>
                  <a:pt x="83" y="16"/>
                  <a:pt x="82" y="17"/>
                </a:cubicBezTo>
                <a:cubicBezTo>
                  <a:pt x="84" y="16"/>
                  <a:pt x="85" y="20"/>
                  <a:pt x="87" y="20"/>
                </a:cubicBezTo>
                <a:cubicBezTo>
                  <a:pt x="87" y="19"/>
                  <a:pt x="87" y="19"/>
                  <a:pt x="87" y="18"/>
                </a:cubicBezTo>
                <a:cubicBezTo>
                  <a:pt x="87" y="19"/>
                  <a:pt x="88" y="18"/>
                  <a:pt x="87" y="18"/>
                </a:cubicBezTo>
                <a:cubicBezTo>
                  <a:pt x="90" y="18"/>
                  <a:pt x="90" y="24"/>
                  <a:pt x="90" y="26"/>
                </a:cubicBezTo>
                <a:cubicBezTo>
                  <a:pt x="89" y="26"/>
                  <a:pt x="87" y="25"/>
                  <a:pt x="86" y="25"/>
                </a:cubicBezTo>
                <a:cubicBezTo>
                  <a:pt x="87" y="26"/>
                  <a:pt x="88" y="33"/>
                  <a:pt x="86" y="34"/>
                </a:cubicBezTo>
                <a:cubicBezTo>
                  <a:pt x="88" y="37"/>
                  <a:pt x="84" y="41"/>
                  <a:pt x="88" y="43"/>
                </a:cubicBezTo>
                <a:cubicBezTo>
                  <a:pt x="91" y="46"/>
                  <a:pt x="90" y="38"/>
                  <a:pt x="90" y="38"/>
                </a:cubicBezTo>
                <a:cubicBezTo>
                  <a:pt x="91" y="38"/>
                  <a:pt x="91" y="38"/>
                  <a:pt x="91" y="38"/>
                </a:cubicBezTo>
                <a:cubicBezTo>
                  <a:pt x="91" y="37"/>
                  <a:pt x="91" y="37"/>
                  <a:pt x="92" y="36"/>
                </a:cubicBezTo>
                <a:cubicBezTo>
                  <a:pt x="94" y="37"/>
                  <a:pt x="95" y="35"/>
                  <a:pt x="99" y="38"/>
                </a:cubicBezTo>
                <a:cubicBezTo>
                  <a:pt x="100" y="36"/>
                  <a:pt x="94" y="32"/>
                  <a:pt x="94" y="32"/>
                </a:cubicBezTo>
                <a:cubicBezTo>
                  <a:pt x="96" y="31"/>
                  <a:pt x="99" y="36"/>
                  <a:pt x="101" y="36"/>
                </a:cubicBezTo>
                <a:cubicBezTo>
                  <a:pt x="100" y="36"/>
                  <a:pt x="98" y="28"/>
                  <a:pt x="97" y="26"/>
                </a:cubicBezTo>
                <a:cubicBezTo>
                  <a:pt x="97" y="26"/>
                  <a:pt x="96" y="26"/>
                  <a:pt x="97" y="26"/>
                </a:cubicBezTo>
                <a:cubicBezTo>
                  <a:pt x="97" y="26"/>
                  <a:pt x="97" y="26"/>
                  <a:pt x="97" y="26"/>
                </a:cubicBezTo>
                <a:cubicBezTo>
                  <a:pt x="98" y="27"/>
                  <a:pt x="99" y="28"/>
                  <a:pt x="99" y="27"/>
                </a:cubicBezTo>
                <a:cubicBezTo>
                  <a:pt x="99" y="26"/>
                  <a:pt x="98" y="25"/>
                  <a:pt x="97" y="25"/>
                </a:cubicBezTo>
                <a:cubicBezTo>
                  <a:pt x="105" y="25"/>
                  <a:pt x="97" y="33"/>
                  <a:pt x="102" y="35"/>
                </a:cubicBezTo>
                <a:cubicBezTo>
                  <a:pt x="102" y="34"/>
                  <a:pt x="102" y="31"/>
                  <a:pt x="103" y="33"/>
                </a:cubicBezTo>
                <a:cubicBezTo>
                  <a:pt x="103" y="32"/>
                  <a:pt x="103" y="32"/>
                  <a:pt x="102" y="31"/>
                </a:cubicBezTo>
                <a:cubicBezTo>
                  <a:pt x="107" y="34"/>
                  <a:pt x="103" y="39"/>
                  <a:pt x="102" y="41"/>
                </a:cubicBezTo>
                <a:cubicBezTo>
                  <a:pt x="102" y="40"/>
                  <a:pt x="98" y="42"/>
                  <a:pt x="98" y="42"/>
                </a:cubicBezTo>
                <a:cubicBezTo>
                  <a:pt x="97" y="42"/>
                  <a:pt x="97" y="38"/>
                  <a:pt x="96" y="39"/>
                </a:cubicBezTo>
                <a:cubicBezTo>
                  <a:pt x="94" y="40"/>
                  <a:pt x="90" y="42"/>
                  <a:pt x="89" y="45"/>
                </a:cubicBezTo>
                <a:cubicBezTo>
                  <a:pt x="86" y="52"/>
                  <a:pt x="86" y="56"/>
                  <a:pt x="86" y="63"/>
                </a:cubicBezTo>
                <a:cubicBezTo>
                  <a:pt x="85" y="69"/>
                  <a:pt x="83" y="66"/>
                  <a:pt x="88" y="70"/>
                </a:cubicBezTo>
                <a:cubicBezTo>
                  <a:pt x="90" y="72"/>
                  <a:pt x="90" y="73"/>
                  <a:pt x="93" y="73"/>
                </a:cubicBezTo>
                <a:cubicBezTo>
                  <a:pt x="97" y="72"/>
                  <a:pt x="99" y="67"/>
                  <a:pt x="103" y="69"/>
                </a:cubicBezTo>
                <a:cubicBezTo>
                  <a:pt x="104" y="75"/>
                  <a:pt x="103" y="81"/>
                  <a:pt x="100" y="86"/>
                </a:cubicBezTo>
                <a:cubicBezTo>
                  <a:pt x="104" y="80"/>
                  <a:pt x="107" y="74"/>
                  <a:pt x="109" y="68"/>
                </a:cubicBezTo>
                <a:cubicBezTo>
                  <a:pt x="109" y="67"/>
                  <a:pt x="109" y="67"/>
                  <a:pt x="109" y="67"/>
                </a:cubicBezTo>
                <a:cubicBezTo>
                  <a:pt x="109" y="66"/>
                  <a:pt x="110" y="65"/>
                  <a:pt x="110" y="65"/>
                </a:cubicBezTo>
                <a:cubicBezTo>
                  <a:pt x="110" y="65"/>
                  <a:pt x="110" y="65"/>
                  <a:pt x="110" y="64"/>
                </a:cubicBezTo>
                <a:cubicBezTo>
                  <a:pt x="110" y="65"/>
                  <a:pt x="110" y="65"/>
                  <a:pt x="110" y="65"/>
                </a:cubicBezTo>
                <a:cubicBezTo>
                  <a:pt x="110" y="64"/>
                  <a:pt x="110" y="64"/>
                  <a:pt x="110" y="64"/>
                </a:cubicBezTo>
                <a:cubicBezTo>
                  <a:pt x="110" y="64"/>
                  <a:pt x="110" y="64"/>
                  <a:pt x="110" y="64"/>
                </a:cubicBezTo>
                <a:cubicBezTo>
                  <a:pt x="110" y="63"/>
                  <a:pt x="110" y="62"/>
                  <a:pt x="110" y="60"/>
                </a:cubicBezTo>
                <a:cubicBezTo>
                  <a:pt x="110" y="61"/>
                  <a:pt x="110" y="61"/>
                  <a:pt x="110" y="61"/>
                </a:cubicBezTo>
                <a:cubicBezTo>
                  <a:pt x="110" y="61"/>
                  <a:pt x="110" y="60"/>
                  <a:pt x="110" y="60"/>
                </a:cubicBezTo>
                <a:close/>
                <a:moveTo>
                  <a:pt x="77" y="4"/>
                </a:moveTo>
                <a:cubicBezTo>
                  <a:pt x="78" y="4"/>
                  <a:pt x="79" y="4"/>
                  <a:pt x="80" y="5"/>
                </a:cubicBezTo>
                <a:cubicBezTo>
                  <a:pt x="79" y="4"/>
                  <a:pt x="78" y="4"/>
                  <a:pt x="77" y="4"/>
                </a:cubicBezTo>
                <a:close/>
                <a:moveTo>
                  <a:pt x="90" y="11"/>
                </a:moveTo>
                <a:cubicBezTo>
                  <a:pt x="90" y="11"/>
                  <a:pt x="90" y="11"/>
                  <a:pt x="90" y="11"/>
                </a:cubicBezTo>
                <a:cubicBezTo>
                  <a:pt x="90" y="11"/>
                  <a:pt x="90" y="11"/>
                  <a:pt x="90" y="11"/>
                </a:cubicBezTo>
                <a:close/>
                <a:moveTo>
                  <a:pt x="96" y="19"/>
                </a:moveTo>
                <a:cubicBezTo>
                  <a:pt x="98" y="19"/>
                  <a:pt x="102" y="24"/>
                  <a:pt x="102" y="25"/>
                </a:cubicBezTo>
                <a:cubicBezTo>
                  <a:pt x="100" y="25"/>
                  <a:pt x="97" y="20"/>
                  <a:pt x="96" y="19"/>
                </a:cubicBezTo>
                <a:close/>
                <a:moveTo>
                  <a:pt x="104" y="80"/>
                </a:moveTo>
                <a:cubicBezTo>
                  <a:pt x="104" y="79"/>
                  <a:pt x="104" y="79"/>
                  <a:pt x="104" y="79"/>
                </a:cubicBezTo>
                <a:cubicBezTo>
                  <a:pt x="104" y="79"/>
                  <a:pt x="104" y="79"/>
                  <a:pt x="104" y="80"/>
                </a:cubicBezTo>
                <a:close/>
                <a:moveTo>
                  <a:pt x="110" y="61"/>
                </a:moveTo>
                <a:cubicBezTo>
                  <a:pt x="110" y="61"/>
                  <a:pt x="110" y="61"/>
                  <a:pt x="110" y="61"/>
                </a:cubicBezTo>
                <a:cubicBezTo>
                  <a:pt x="110" y="61"/>
                  <a:pt x="110" y="61"/>
                  <a:pt x="110" y="61"/>
                </a:cubicBezTo>
                <a:close/>
                <a:moveTo>
                  <a:pt x="65" y="0"/>
                </a:moveTo>
                <a:cubicBezTo>
                  <a:pt x="66" y="1"/>
                  <a:pt x="65" y="0"/>
                  <a:pt x="65" y="0"/>
                </a:cubicBezTo>
                <a:close/>
                <a:moveTo>
                  <a:pt x="110" y="60"/>
                </a:moveTo>
                <a:cubicBezTo>
                  <a:pt x="111" y="58"/>
                  <a:pt x="111" y="56"/>
                  <a:pt x="111" y="54"/>
                </a:cubicBezTo>
                <a:cubicBezTo>
                  <a:pt x="111" y="56"/>
                  <a:pt x="111" y="58"/>
                  <a:pt x="110" y="60"/>
                </a:cubicBezTo>
                <a:close/>
                <a:moveTo>
                  <a:pt x="95" y="15"/>
                </a:moveTo>
                <a:cubicBezTo>
                  <a:pt x="95" y="15"/>
                  <a:pt x="95" y="15"/>
                  <a:pt x="95" y="15"/>
                </a:cubicBezTo>
                <a:close/>
                <a:moveTo>
                  <a:pt x="99" y="20"/>
                </a:moveTo>
                <a:cubicBezTo>
                  <a:pt x="99" y="20"/>
                  <a:pt x="99" y="20"/>
                  <a:pt x="99" y="20"/>
                </a:cubicBezTo>
                <a:close/>
                <a:moveTo>
                  <a:pt x="111" y="55"/>
                </a:moveTo>
                <a:cubicBezTo>
                  <a:pt x="111" y="55"/>
                  <a:pt x="111" y="55"/>
                  <a:pt x="111" y="55"/>
                </a:cubicBezTo>
                <a:cubicBezTo>
                  <a:pt x="111" y="55"/>
                  <a:pt x="111" y="55"/>
                  <a:pt x="111" y="55"/>
                </a:cubicBezTo>
                <a:close/>
                <a:moveTo>
                  <a:pt x="51" y="0"/>
                </a:moveTo>
                <a:cubicBezTo>
                  <a:pt x="51" y="0"/>
                  <a:pt x="51" y="0"/>
                  <a:pt x="52" y="0"/>
                </a:cubicBezTo>
                <a:cubicBezTo>
                  <a:pt x="51" y="0"/>
                  <a:pt x="51" y="0"/>
                  <a:pt x="51" y="0"/>
                </a:cubicBezTo>
                <a:close/>
                <a:moveTo>
                  <a:pt x="56" y="0"/>
                </a:moveTo>
                <a:cubicBezTo>
                  <a:pt x="56" y="0"/>
                  <a:pt x="56" y="0"/>
                  <a:pt x="56" y="0"/>
                </a:cubicBezTo>
                <a:cubicBezTo>
                  <a:pt x="56" y="0"/>
                  <a:pt x="56" y="0"/>
                  <a:pt x="56" y="0"/>
                </a:cubicBezTo>
                <a:close/>
                <a:moveTo>
                  <a:pt x="74" y="11"/>
                </a:moveTo>
                <a:cubicBezTo>
                  <a:pt x="75" y="12"/>
                  <a:pt x="75" y="12"/>
                  <a:pt x="76" y="12"/>
                </a:cubicBezTo>
                <a:cubicBezTo>
                  <a:pt x="75" y="12"/>
                  <a:pt x="75" y="11"/>
                  <a:pt x="74" y="11"/>
                </a:cubicBezTo>
                <a:close/>
                <a:moveTo>
                  <a:pt x="74" y="25"/>
                </a:moveTo>
                <a:cubicBezTo>
                  <a:pt x="77" y="22"/>
                  <a:pt x="73" y="22"/>
                  <a:pt x="73" y="22"/>
                </a:cubicBezTo>
                <a:cubicBezTo>
                  <a:pt x="72" y="22"/>
                  <a:pt x="72" y="22"/>
                  <a:pt x="71" y="22"/>
                </a:cubicBezTo>
                <a:cubicBezTo>
                  <a:pt x="71" y="23"/>
                  <a:pt x="74" y="26"/>
                  <a:pt x="74" y="25"/>
                </a:cubicBezTo>
                <a:close/>
                <a:moveTo>
                  <a:pt x="86" y="31"/>
                </a:moveTo>
                <a:cubicBezTo>
                  <a:pt x="87" y="29"/>
                  <a:pt x="80" y="26"/>
                  <a:pt x="80" y="25"/>
                </a:cubicBezTo>
                <a:cubicBezTo>
                  <a:pt x="80" y="26"/>
                  <a:pt x="82" y="28"/>
                  <a:pt x="82" y="28"/>
                </a:cubicBezTo>
                <a:cubicBezTo>
                  <a:pt x="83" y="27"/>
                  <a:pt x="85" y="33"/>
                  <a:pt x="86" y="31"/>
                </a:cubicBezTo>
                <a:close/>
                <a:moveTo>
                  <a:pt x="81" y="29"/>
                </a:moveTo>
                <a:cubicBezTo>
                  <a:pt x="81" y="30"/>
                  <a:pt x="81" y="33"/>
                  <a:pt x="83" y="33"/>
                </a:cubicBezTo>
                <a:cubicBezTo>
                  <a:pt x="86" y="33"/>
                  <a:pt x="81" y="28"/>
                  <a:pt x="81" y="29"/>
                </a:cubicBezTo>
                <a:close/>
                <a:moveTo>
                  <a:pt x="80" y="22"/>
                </a:moveTo>
                <a:cubicBezTo>
                  <a:pt x="80" y="23"/>
                  <a:pt x="80" y="24"/>
                  <a:pt x="81" y="24"/>
                </a:cubicBezTo>
                <a:cubicBezTo>
                  <a:pt x="81" y="23"/>
                  <a:pt x="81" y="22"/>
                  <a:pt x="80" y="22"/>
                </a:cubicBezTo>
                <a:close/>
                <a:moveTo>
                  <a:pt x="110" y="65"/>
                </a:moveTo>
                <a:cubicBezTo>
                  <a:pt x="110" y="65"/>
                  <a:pt x="110" y="66"/>
                  <a:pt x="110" y="65"/>
                </a:cubicBezTo>
                <a:close/>
                <a:moveTo>
                  <a:pt x="49" y="106"/>
                </a:moveTo>
                <a:cubicBezTo>
                  <a:pt x="47" y="106"/>
                  <a:pt x="46" y="106"/>
                  <a:pt x="45" y="106"/>
                </a:cubicBezTo>
                <a:cubicBezTo>
                  <a:pt x="45" y="105"/>
                  <a:pt x="48" y="107"/>
                  <a:pt x="49" y="106"/>
                </a:cubicBezTo>
                <a:close/>
                <a:moveTo>
                  <a:pt x="43" y="106"/>
                </a:moveTo>
                <a:cubicBezTo>
                  <a:pt x="43" y="106"/>
                  <a:pt x="42" y="105"/>
                  <a:pt x="43" y="106"/>
                </a:cubicBezTo>
                <a:cubicBezTo>
                  <a:pt x="43" y="106"/>
                  <a:pt x="43" y="106"/>
                  <a:pt x="43" y="106"/>
                </a:cubicBezTo>
                <a:cubicBezTo>
                  <a:pt x="43" y="106"/>
                  <a:pt x="43" y="106"/>
                  <a:pt x="43" y="106"/>
                </a:cubicBezTo>
                <a:close/>
                <a:moveTo>
                  <a:pt x="21" y="72"/>
                </a:moveTo>
                <a:cubicBezTo>
                  <a:pt x="21" y="72"/>
                  <a:pt x="22" y="69"/>
                  <a:pt x="22" y="69"/>
                </a:cubicBezTo>
                <a:cubicBezTo>
                  <a:pt x="21" y="69"/>
                  <a:pt x="20" y="69"/>
                  <a:pt x="19" y="69"/>
                </a:cubicBezTo>
                <a:cubicBezTo>
                  <a:pt x="19" y="68"/>
                  <a:pt x="19" y="72"/>
                  <a:pt x="21" y="72"/>
                </a:cubicBezTo>
                <a:close/>
                <a:moveTo>
                  <a:pt x="72" y="7"/>
                </a:moveTo>
                <a:cubicBezTo>
                  <a:pt x="73" y="7"/>
                  <a:pt x="72" y="7"/>
                  <a:pt x="69" y="7"/>
                </a:cubicBezTo>
                <a:cubicBezTo>
                  <a:pt x="70" y="7"/>
                  <a:pt x="71" y="7"/>
                  <a:pt x="72" y="7"/>
                </a:cubicBezTo>
                <a:close/>
                <a:moveTo>
                  <a:pt x="46" y="64"/>
                </a:moveTo>
                <a:cubicBezTo>
                  <a:pt x="45" y="64"/>
                  <a:pt x="47" y="65"/>
                  <a:pt x="47" y="65"/>
                </a:cubicBezTo>
                <a:cubicBezTo>
                  <a:pt x="49" y="65"/>
                  <a:pt x="47" y="63"/>
                  <a:pt x="46" y="64"/>
                </a:cubicBezTo>
                <a:close/>
                <a:moveTo>
                  <a:pt x="73" y="9"/>
                </a:moveTo>
                <a:cubicBezTo>
                  <a:pt x="72" y="8"/>
                  <a:pt x="70" y="8"/>
                  <a:pt x="69" y="8"/>
                </a:cubicBezTo>
                <a:cubicBezTo>
                  <a:pt x="69" y="8"/>
                  <a:pt x="70" y="8"/>
                  <a:pt x="70" y="8"/>
                </a:cubicBezTo>
                <a:cubicBezTo>
                  <a:pt x="69" y="8"/>
                  <a:pt x="69" y="8"/>
                  <a:pt x="68" y="8"/>
                </a:cubicBezTo>
                <a:cubicBezTo>
                  <a:pt x="68" y="8"/>
                  <a:pt x="72" y="9"/>
                  <a:pt x="73" y="9"/>
                </a:cubicBezTo>
                <a:close/>
                <a:moveTo>
                  <a:pt x="72" y="7"/>
                </a:moveTo>
                <a:cubicBezTo>
                  <a:pt x="74" y="8"/>
                  <a:pt x="78" y="9"/>
                  <a:pt x="80" y="10"/>
                </a:cubicBezTo>
                <a:cubicBezTo>
                  <a:pt x="79" y="9"/>
                  <a:pt x="73" y="5"/>
                  <a:pt x="72" y="7"/>
                </a:cubicBezTo>
                <a:close/>
                <a:moveTo>
                  <a:pt x="37" y="57"/>
                </a:moveTo>
                <a:cubicBezTo>
                  <a:pt x="40" y="56"/>
                  <a:pt x="27" y="51"/>
                  <a:pt x="30" y="53"/>
                </a:cubicBezTo>
                <a:cubicBezTo>
                  <a:pt x="31" y="54"/>
                  <a:pt x="35" y="58"/>
                  <a:pt x="37" y="57"/>
                </a:cubicBezTo>
                <a:close/>
                <a:moveTo>
                  <a:pt x="48" y="107"/>
                </a:moveTo>
                <a:cubicBezTo>
                  <a:pt x="49" y="107"/>
                  <a:pt x="47" y="107"/>
                  <a:pt x="47" y="107"/>
                </a:cubicBezTo>
                <a:cubicBezTo>
                  <a:pt x="47" y="107"/>
                  <a:pt x="47" y="107"/>
                  <a:pt x="47" y="107"/>
                </a:cubicBezTo>
                <a:cubicBezTo>
                  <a:pt x="47" y="107"/>
                  <a:pt x="47" y="107"/>
                  <a:pt x="47" y="107"/>
                </a:cubicBezTo>
                <a:cubicBezTo>
                  <a:pt x="45" y="106"/>
                  <a:pt x="43" y="106"/>
                  <a:pt x="42" y="105"/>
                </a:cubicBezTo>
                <a:cubicBezTo>
                  <a:pt x="42" y="106"/>
                  <a:pt x="42" y="106"/>
                  <a:pt x="43" y="106"/>
                </a:cubicBezTo>
                <a:cubicBezTo>
                  <a:pt x="55" y="109"/>
                  <a:pt x="67" y="108"/>
                  <a:pt x="78" y="103"/>
                </a:cubicBezTo>
                <a:cubicBezTo>
                  <a:pt x="67" y="107"/>
                  <a:pt x="56" y="108"/>
                  <a:pt x="48" y="107"/>
                </a:cubicBezTo>
                <a:close/>
                <a:moveTo>
                  <a:pt x="46" y="67"/>
                </a:moveTo>
                <a:cubicBezTo>
                  <a:pt x="48" y="66"/>
                  <a:pt x="44" y="66"/>
                  <a:pt x="46" y="67"/>
                </a:cubicBezTo>
                <a:close/>
                <a:moveTo>
                  <a:pt x="57" y="9"/>
                </a:moveTo>
                <a:cubicBezTo>
                  <a:pt x="57" y="9"/>
                  <a:pt x="58" y="9"/>
                  <a:pt x="58" y="9"/>
                </a:cubicBezTo>
                <a:cubicBezTo>
                  <a:pt x="58" y="9"/>
                  <a:pt x="57" y="9"/>
                  <a:pt x="57" y="9"/>
                </a:cubicBezTo>
                <a:close/>
                <a:moveTo>
                  <a:pt x="22" y="95"/>
                </a:moveTo>
                <a:cubicBezTo>
                  <a:pt x="4" y="78"/>
                  <a:pt x="0" y="50"/>
                  <a:pt x="10" y="28"/>
                </a:cubicBezTo>
                <a:cubicBezTo>
                  <a:pt x="7" y="33"/>
                  <a:pt x="5" y="38"/>
                  <a:pt x="4" y="44"/>
                </a:cubicBezTo>
                <a:cubicBezTo>
                  <a:pt x="0" y="63"/>
                  <a:pt x="8" y="82"/>
                  <a:pt x="22" y="95"/>
                </a:cubicBezTo>
                <a:close/>
                <a:moveTo>
                  <a:pt x="54" y="9"/>
                </a:moveTo>
                <a:cubicBezTo>
                  <a:pt x="52" y="9"/>
                  <a:pt x="53" y="9"/>
                  <a:pt x="54" y="9"/>
                </a:cubicBezTo>
                <a:close/>
                <a:moveTo>
                  <a:pt x="43" y="59"/>
                </a:moveTo>
                <a:cubicBezTo>
                  <a:pt x="41" y="58"/>
                  <a:pt x="37" y="57"/>
                  <a:pt x="39" y="60"/>
                </a:cubicBezTo>
                <a:cubicBezTo>
                  <a:pt x="39" y="60"/>
                  <a:pt x="43" y="61"/>
                  <a:pt x="43" y="59"/>
                </a:cubicBezTo>
                <a:close/>
                <a:moveTo>
                  <a:pt x="58" y="2"/>
                </a:moveTo>
                <a:cubicBezTo>
                  <a:pt x="61" y="2"/>
                  <a:pt x="54" y="2"/>
                  <a:pt x="58" y="2"/>
                </a:cubicBezTo>
                <a:close/>
                <a:moveTo>
                  <a:pt x="80" y="10"/>
                </a:moveTo>
                <a:cubicBezTo>
                  <a:pt x="81" y="11"/>
                  <a:pt x="82" y="10"/>
                  <a:pt x="80" y="10"/>
                </a:cubicBezTo>
                <a:close/>
                <a:moveTo>
                  <a:pt x="52" y="12"/>
                </a:moveTo>
                <a:cubicBezTo>
                  <a:pt x="51" y="12"/>
                  <a:pt x="53" y="12"/>
                  <a:pt x="54" y="12"/>
                </a:cubicBezTo>
                <a:cubicBezTo>
                  <a:pt x="54" y="12"/>
                  <a:pt x="54" y="12"/>
                  <a:pt x="54" y="11"/>
                </a:cubicBezTo>
                <a:cubicBezTo>
                  <a:pt x="54" y="11"/>
                  <a:pt x="53" y="11"/>
                  <a:pt x="53" y="11"/>
                </a:cubicBezTo>
                <a:cubicBezTo>
                  <a:pt x="52" y="12"/>
                  <a:pt x="51" y="12"/>
                  <a:pt x="51" y="12"/>
                </a:cubicBezTo>
                <a:cubicBezTo>
                  <a:pt x="51" y="12"/>
                  <a:pt x="52" y="12"/>
                  <a:pt x="52" y="12"/>
                </a:cubicBezTo>
                <a:close/>
                <a:moveTo>
                  <a:pt x="70" y="10"/>
                </a:moveTo>
                <a:cubicBezTo>
                  <a:pt x="71" y="10"/>
                  <a:pt x="72" y="10"/>
                  <a:pt x="72" y="11"/>
                </a:cubicBezTo>
                <a:cubicBezTo>
                  <a:pt x="73" y="10"/>
                  <a:pt x="72" y="10"/>
                  <a:pt x="71" y="10"/>
                </a:cubicBezTo>
                <a:cubicBezTo>
                  <a:pt x="72" y="10"/>
                  <a:pt x="71" y="10"/>
                  <a:pt x="70" y="10"/>
                </a:cubicBezTo>
                <a:close/>
                <a:moveTo>
                  <a:pt x="55" y="11"/>
                </a:moveTo>
                <a:cubicBezTo>
                  <a:pt x="55" y="11"/>
                  <a:pt x="55" y="11"/>
                  <a:pt x="55" y="10"/>
                </a:cubicBezTo>
                <a:cubicBezTo>
                  <a:pt x="55" y="11"/>
                  <a:pt x="55" y="11"/>
                  <a:pt x="55" y="11"/>
                </a:cubicBezTo>
                <a:close/>
                <a:moveTo>
                  <a:pt x="57" y="10"/>
                </a:moveTo>
                <a:cubicBezTo>
                  <a:pt x="56" y="10"/>
                  <a:pt x="56" y="11"/>
                  <a:pt x="55" y="11"/>
                </a:cubicBezTo>
                <a:cubicBezTo>
                  <a:pt x="56" y="12"/>
                  <a:pt x="57" y="10"/>
                  <a:pt x="57" y="10"/>
                </a:cubicBezTo>
                <a:close/>
                <a:moveTo>
                  <a:pt x="56" y="10"/>
                </a:moveTo>
                <a:cubicBezTo>
                  <a:pt x="56" y="10"/>
                  <a:pt x="56" y="10"/>
                  <a:pt x="56" y="9"/>
                </a:cubicBezTo>
                <a:cubicBezTo>
                  <a:pt x="55" y="10"/>
                  <a:pt x="54" y="10"/>
                  <a:pt x="54" y="11"/>
                </a:cubicBezTo>
                <a:cubicBezTo>
                  <a:pt x="54" y="11"/>
                  <a:pt x="56" y="10"/>
                  <a:pt x="56" y="10"/>
                </a:cubicBezTo>
                <a:close/>
                <a:moveTo>
                  <a:pt x="54" y="12"/>
                </a:moveTo>
                <a:cubicBezTo>
                  <a:pt x="53" y="12"/>
                  <a:pt x="52" y="14"/>
                  <a:pt x="51" y="14"/>
                </a:cubicBezTo>
                <a:cubicBezTo>
                  <a:pt x="52" y="14"/>
                  <a:pt x="53" y="14"/>
                  <a:pt x="53" y="14"/>
                </a:cubicBezTo>
                <a:cubicBezTo>
                  <a:pt x="53" y="13"/>
                  <a:pt x="55" y="14"/>
                  <a:pt x="53" y="13"/>
                </a:cubicBezTo>
                <a:cubicBezTo>
                  <a:pt x="53" y="13"/>
                  <a:pt x="55" y="11"/>
                  <a:pt x="55" y="11"/>
                </a:cubicBezTo>
                <a:cubicBezTo>
                  <a:pt x="55" y="11"/>
                  <a:pt x="54" y="11"/>
                  <a:pt x="54" y="11"/>
                </a:cubicBezTo>
                <a:cubicBezTo>
                  <a:pt x="54" y="12"/>
                  <a:pt x="54" y="12"/>
                  <a:pt x="54" y="12"/>
                </a:cubicBezTo>
                <a:close/>
                <a:moveTo>
                  <a:pt x="54" y="9"/>
                </a:moveTo>
                <a:cubicBezTo>
                  <a:pt x="55" y="9"/>
                  <a:pt x="56" y="9"/>
                  <a:pt x="56" y="8"/>
                </a:cubicBezTo>
                <a:cubicBezTo>
                  <a:pt x="55" y="8"/>
                  <a:pt x="55" y="9"/>
                  <a:pt x="54" y="9"/>
                </a:cubicBezTo>
                <a:close/>
                <a:moveTo>
                  <a:pt x="57" y="10"/>
                </a:moveTo>
                <a:cubicBezTo>
                  <a:pt x="56" y="10"/>
                  <a:pt x="56" y="10"/>
                  <a:pt x="56" y="10"/>
                </a:cubicBezTo>
                <a:cubicBezTo>
                  <a:pt x="56" y="10"/>
                  <a:pt x="56" y="10"/>
                  <a:pt x="57" y="10"/>
                </a:cubicBezTo>
                <a:close/>
                <a:moveTo>
                  <a:pt x="61" y="9"/>
                </a:moveTo>
                <a:cubicBezTo>
                  <a:pt x="60" y="10"/>
                  <a:pt x="60" y="10"/>
                  <a:pt x="58" y="10"/>
                </a:cubicBezTo>
                <a:cubicBezTo>
                  <a:pt x="57" y="10"/>
                  <a:pt x="55" y="13"/>
                  <a:pt x="54" y="14"/>
                </a:cubicBezTo>
                <a:cubicBezTo>
                  <a:pt x="55" y="13"/>
                  <a:pt x="62" y="11"/>
                  <a:pt x="61" y="9"/>
                </a:cubicBezTo>
                <a:close/>
              </a:path>
            </a:pathLst>
          </a:custGeom>
          <a:solidFill>
            <a:srgbClr val="0C86B6"/>
          </a:solidFill>
          <a:ln>
            <a:noFill/>
          </a:ln>
        </p:spPr>
        <p:txBody>
          <a:bodyPr/>
          <a:lstStyle/>
          <a:p>
            <a:endParaRPr lang="zh-CN" altLang="en-US"/>
          </a:p>
        </p:txBody>
      </p:sp>
      <p:sp>
        <p:nvSpPr>
          <p:cNvPr id="29"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园区优势</a:t>
            </a:r>
            <a:endParaRPr lang="zh-CN" altLang="en-US" b="1" dirty="0">
              <a:solidFill>
                <a:srgbClr val="FFFFFF"/>
              </a:solidFill>
              <a:latin typeface="微软雅黑" panose="020B0503020204020204" pitchFamily="34" charset="-122"/>
              <a:ea typeface="微软雅黑" panose="020B0503020204020204" pitchFamily="34" charset="-122"/>
            </a:endParaRPr>
          </a:p>
        </p:txBody>
      </p:sp>
      <p:pic>
        <p:nvPicPr>
          <p:cNvPr id="31" name="图片 30"/>
          <p:cNvPicPr/>
          <p:nvPr/>
        </p:nvPicPr>
        <p:blipFill>
          <a:blip r:embed="rId2"/>
          <a:stretch>
            <a:fillRect/>
          </a:stretch>
        </p:blipFill>
        <p:spPr>
          <a:xfrm>
            <a:off x="538163" y="1203295"/>
            <a:ext cx="3284537" cy="2414972"/>
          </a:xfrm>
          <a:prstGeom prst="rect">
            <a:avLst/>
          </a:prstGeom>
          <a:noFill/>
          <a:ln>
            <a:noFill/>
          </a:ln>
        </p:spPr>
      </p:pic>
      <p:pic>
        <p:nvPicPr>
          <p:cNvPr id="32" name="图片 31" descr="区位图 Model (1)"/>
          <p:cNvPicPr/>
          <p:nvPr/>
        </p:nvPicPr>
        <p:blipFill rotWithShape="1">
          <a:blip r:embed="rId3"/>
          <a:srcRect r="32075"/>
          <a:stretch>
            <a:fillRect/>
          </a:stretch>
        </p:blipFill>
        <p:spPr>
          <a:xfrm>
            <a:off x="4347345" y="1379447"/>
            <a:ext cx="3284537" cy="22105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28"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园区发展定位</a:t>
            </a:r>
            <a:endParaRPr lang="zh-CN" altLang="en-US" b="1" dirty="0">
              <a:solidFill>
                <a:srgbClr val="FFFFFF"/>
              </a:solidFill>
              <a:latin typeface="微软雅黑" panose="020B0503020204020204" pitchFamily="34" charset="-122"/>
              <a:ea typeface="微软雅黑" panose="020B0503020204020204" pitchFamily="34" charset="-122"/>
            </a:endParaRPr>
          </a:p>
        </p:txBody>
      </p:sp>
      <p:pic>
        <p:nvPicPr>
          <p:cNvPr id="29" name="图片 28" descr="产业布局"/>
          <p:cNvPicPr/>
          <p:nvPr/>
        </p:nvPicPr>
        <p:blipFill>
          <a:blip r:embed="rId2"/>
          <a:stretch>
            <a:fillRect/>
          </a:stretch>
        </p:blipFill>
        <p:spPr>
          <a:xfrm>
            <a:off x="493909" y="1254392"/>
            <a:ext cx="4700260" cy="4970514"/>
          </a:xfrm>
          <a:prstGeom prst="rect">
            <a:avLst/>
          </a:prstGeom>
        </p:spPr>
      </p:pic>
      <p:sp>
        <p:nvSpPr>
          <p:cNvPr id="39" name="矩形 46"/>
          <p:cNvSpPr>
            <a:spLocks noChangeArrowheads="1"/>
          </p:cNvSpPr>
          <p:nvPr/>
        </p:nvSpPr>
        <p:spPr bwMode="auto">
          <a:xfrm>
            <a:off x="5421242" y="1048297"/>
            <a:ext cx="6276849" cy="55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200000"/>
              </a:lnSpc>
              <a:buFont typeface="Wingdings" panose="05000000000000000000" pitchFamily="2" charset="2"/>
              <a:buChar char="Ø"/>
            </a:pPr>
            <a:r>
              <a:rPr lang="zh-CN" altLang="zh-CN"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基于嘉鱼产业布局、未来新兴产业培育规划及蛇屋山资源特点，嘉鱼新材料科技产业园未来将以蛇屋山为</a:t>
            </a:r>
            <a:r>
              <a:rPr lang="zh-CN" altLang="zh-CN" sz="20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原料供应基地</a:t>
            </a:r>
            <a:r>
              <a:rPr lang="zh-CN" altLang="zh-CN"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，通过</a:t>
            </a:r>
            <a:r>
              <a:rPr lang="zh-CN" altLang="zh-CN" sz="20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废渣综合利用</a:t>
            </a:r>
            <a:r>
              <a:rPr lang="zh-CN" altLang="zh-CN"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发展</a:t>
            </a:r>
            <a:r>
              <a:rPr lang="zh-CN" altLang="en-US"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金、</a:t>
            </a:r>
            <a:r>
              <a:rPr lang="zh-CN" altLang="zh-CN"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碎石、机制砂及陶土深加工产业</a:t>
            </a:r>
            <a:r>
              <a:rPr lang="zh-CN" altLang="en-US"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，并对蛇屋山金矿矿区进行</a:t>
            </a:r>
            <a:r>
              <a:rPr lang="zh-CN" altLang="en-US" sz="20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生态修复</a:t>
            </a:r>
            <a:r>
              <a:rPr lang="zh-CN" altLang="en-US"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200000"/>
              </a:lnSpc>
              <a:buFont typeface="Wingdings" panose="05000000000000000000" pitchFamily="2" charset="2"/>
              <a:buChar char="Ø"/>
            </a:pPr>
            <a:r>
              <a:rPr lang="zh-CN" altLang="en-US"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园区将生产黄金、建筑砂石、陶土、软瓷、水泥熟料、烧结砖、陶土制保温陶粒、景观砖、步道砖、微晶玻璃和陶粒集成墙板等一系列产品，带动产业园区经济高速发展。</a:t>
            </a:r>
            <a:endParaRPr lang="zh-CN" altLang="zh-CN" sz="20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文本框 40"/>
          <p:cNvSpPr txBox="1"/>
          <p:nvPr/>
        </p:nvSpPr>
        <p:spPr>
          <a:xfrm>
            <a:off x="1972560" y="6218430"/>
            <a:ext cx="1864149" cy="369332"/>
          </a:xfrm>
          <a:prstGeom prst="rect">
            <a:avLst/>
          </a:prstGeom>
          <a:noFill/>
        </p:spPr>
        <p:txBody>
          <a:bodyPr wrap="square">
            <a:spAutoFit/>
          </a:bodyPr>
          <a:lstStyle/>
          <a:p>
            <a:r>
              <a:rPr lang="zh-CN" altLang="zh-CN" sz="1800" kern="100" dirty="0">
                <a:effectLst/>
                <a:latin typeface="黑体" panose="02010609060101010101" pitchFamily="49" charset="-122"/>
                <a:ea typeface="黑体" panose="02010609060101010101" pitchFamily="49" charset="-122"/>
                <a:cs typeface="Times New Roman" panose="02020603050405020304" pitchFamily="18" charset="0"/>
              </a:rPr>
              <a:t>嘉鱼产业布局图</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产品方案与市场</a:t>
            </a:r>
            <a:endParaRPr lang="zh-CN" altLang="en-US" b="1" dirty="0">
              <a:solidFill>
                <a:srgbClr val="FFFFFF"/>
              </a:solidFill>
              <a:latin typeface="微软雅黑" panose="020B0503020204020204" pitchFamily="34" charset="-122"/>
              <a:ea typeface="微软雅黑" panose="020B0503020204020204" pitchFamily="34" charset="-122"/>
            </a:endParaRPr>
          </a:p>
        </p:txBody>
      </p:sp>
      <p:pic>
        <p:nvPicPr>
          <p:cNvPr id="29" name="图片 28"/>
          <p:cNvPicPr/>
          <p:nvPr/>
        </p:nvPicPr>
        <p:blipFill>
          <a:blip r:embed="rId2"/>
          <a:stretch>
            <a:fillRect/>
          </a:stretch>
        </p:blipFill>
        <p:spPr>
          <a:xfrm>
            <a:off x="355600" y="1409760"/>
            <a:ext cx="5001608" cy="4918547"/>
          </a:xfrm>
          <a:prstGeom prst="rect">
            <a:avLst/>
          </a:prstGeom>
          <a:noFill/>
          <a:ln>
            <a:noFill/>
          </a:ln>
        </p:spPr>
      </p:pic>
      <p:sp>
        <p:nvSpPr>
          <p:cNvPr id="2" name="文本框 1"/>
          <p:cNvSpPr txBox="1"/>
          <p:nvPr/>
        </p:nvSpPr>
        <p:spPr>
          <a:xfrm>
            <a:off x="614256" y="1016001"/>
            <a:ext cx="1101422"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黄金</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5183576" y="4525618"/>
            <a:ext cx="6500423" cy="170687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蛇屋山金矿尾渣含金</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0.14-0.44g/t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，经</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选</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金工艺流程，最终获得载金炭，经加工提炼最后获得产品黄金。</a:t>
            </a:r>
            <a:endPar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中国黄金现货价格在</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2020</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年以来，</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整体呈现波动上涨的态势</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，具有良好的经济市场。</a:t>
            </a:r>
            <a:endPar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1246696" y="6232496"/>
            <a:ext cx="2797403" cy="369332"/>
          </a:xfrm>
          <a:prstGeom prst="rect">
            <a:avLst/>
          </a:prstGeom>
          <a:noFill/>
        </p:spPr>
        <p:txBody>
          <a:bodyPr wrap="square">
            <a:spAutoFit/>
          </a:bodyPr>
          <a:lstStyle/>
          <a:p>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蛇屋山金矿选金工艺流程</a:t>
            </a:r>
            <a:endParaRPr lang="zh-CN" altLang="en-US" dirty="0">
              <a:latin typeface="微软雅黑" panose="020B0503020204020204" pitchFamily="34" charset="-122"/>
              <a:ea typeface="微软雅黑" panose="020B0503020204020204" pitchFamily="34" charset="-122"/>
            </a:endParaRPr>
          </a:p>
        </p:txBody>
      </p:sp>
      <p:pic>
        <p:nvPicPr>
          <p:cNvPr id="34" name="图片 33" descr="IMG_256"/>
          <p:cNvPicPr/>
          <p:nvPr/>
        </p:nvPicPr>
        <p:blipFill>
          <a:blip r:embed="rId3"/>
          <a:stretch>
            <a:fillRect/>
          </a:stretch>
        </p:blipFill>
        <p:spPr>
          <a:xfrm>
            <a:off x="4916969" y="1477666"/>
            <a:ext cx="3220845" cy="2490337"/>
          </a:xfrm>
          <a:prstGeom prst="rect">
            <a:avLst/>
          </a:prstGeom>
          <a:noFill/>
          <a:ln w="9525">
            <a:noFill/>
          </a:ln>
        </p:spPr>
      </p:pic>
      <p:pic>
        <p:nvPicPr>
          <p:cNvPr id="35" name="图片 34" descr="IMG_256"/>
          <p:cNvPicPr/>
          <p:nvPr/>
        </p:nvPicPr>
        <p:blipFill>
          <a:blip r:embed="rId4"/>
          <a:stretch>
            <a:fillRect/>
          </a:stretch>
        </p:blipFill>
        <p:spPr>
          <a:xfrm>
            <a:off x="8230791" y="1477666"/>
            <a:ext cx="3605609" cy="2417519"/>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产品方案与市场</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14256" y="1016001"/>
            <a:ext cx="1991784"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建筑砂石</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pic>
        <p:nvPicPr>
          <p:cNvPr id="12" name="图片 11"/>
          <p:cNvPicPr/>
          <p:nvPr/>
        </p:nvPicPr>
        <p:blipFill>
          <a:blip r:embed="rId2"/>
          <a:stretch>
            <a:fillRect/>
          </a:stretch>
        </p:blipFill>
        <p:spPr>
          <a:xfrm>
            <a:off x="823595" y="1604904"/>
            <a:ext cx="5272405" cy="2849880"/>
          </a:xfrm>
          <a:prstGeom prst="rect">
            <a:avLst/>
          </a:prstGeom>
        </p:spPr>
      </p:pic>
      <p:sp>
        <p:nvSpPr>
          <p:cNvPr id="14" name="文本框 13"/>
          <p:cNvSpPr txBox="1"/>
          <p:nvPr/>
        </p:nvSpPr>
        <p:spPr>
          <a:xfrm>
            <a:off x="1935480" y="4397356"/>
            <a:ext cx="2011680" cy="369332"/>
          </a:xfrm>
          <a:prstGeom prst="rect">
            <a:avLst/>
          </a:prstGeom>
          <a:noFill/>
        </p:spPr>
        <p:txBody>
          <a:bodyPr wrap="square">
            <a:spAutoFit/>
          </a:bodyPr>
          <a:lstStyle/>
          <a:p>
            <a:r>
              <a:rPr lang="zh-CN" altLang="zh-CN" sz="1800" kern="100" dirty="0">
                <a:effectLst/>
                <a:latin typeface="黑体" panose="02010609060101010101" pitchFamily="49" charset="-122"/>
                <a:ea typeface="黑体" panose="02010609060101010101" pitchFamily="49" charset="-122"/>
                <a:cs typeface="Times New Roman" panose="02020603050405020304" pitchFamily="18" charset="0"/>
              </a:rPr>
              <a:t>砂石破碎工艺流程</a:t>
            </a:r>
            <a:endParaRPr lang="zh-CN" altLang="en-US" dirty="0">
              <a:latin typeface="黑体" panose="02010609060101010101" pitchFamily="49" charset="-122"/>
              <a:ea typeface="黑体" panose="02010609060101010101" pitchFamily="49" charset="-122"/>
            </a:endParaRPr>
          </a:p>
        </p:txBody>
      </p:sp>
      <p:sp>
        <p:nvSpPr>
          <p:cNvPr id="16" name="文本框 15"/>
          <p:cNvSpPr txBox="1"/>
          <p:nvPr/>
        </p:nvSpPr>
        <p:spPr>
          <a:xfrm>
            <a:off x="512763" y="4861542"/>
            <a:ext cx="6096000" cy="1706878"/>
          </a:xfrm>
          <a:prstGeom prst="rect">
            <a:avLst/>
          </a:prstGeom>
          <a:noFill/>
        </p:spPr>
        <p:txBody>
          <a:bodyPr wrap="square">
            <a:spAutoFit/>
          </a:bodyPr>
          <a:lstStyle/>
          <a:p>
            <a:pPr indent="266700" algn="just">
              <a:lnSpc>
                <a:spcPct val="150000"/>
              </a:lnSpc>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砂石是国家经济装备中的底子质料，要紧用于底子工程、混凝土、砂浆和响应成品，是设备、公路、铁路、桥梁、市政工程、水利工程、水电工程、核电站工程、机场、码头等</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不可或缺</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的骨料质料</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，市场需求稳定。</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p:cNvSpPr txBox="1"/>
          <p:nvPr/>
        </p:nvSpPr>
        <p:spPr>
          <a:xfrm>
            <a:off x="6608763" y="1086983"/>
            <a:ext cx="1991784"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陶土</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7480" y="1721230"/>
            <a:ext cx="1437536" cy="1437536"/>
          </a:xfrm>
          <a:prstGeom prst="rect">
            <a:avLst/>
          </a:prstGeom>
        </p:spPr>
      </p:pic>
      <p:sp>
        <p:nvSpPr>
          <p:cNvPr id="20" name="文本框 19"/>
          <p:cNvSpPr txBox="1"/>
          <p:nvPr/>
        </p:nvSpPr>
        <p:spPr>
          <a:xfrm>
            <a:off x="6594442" y="3524996"/>
            <a:ext cx="1991784"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软瓷</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8570886" y="1252175"/>
            <a:ext cx="3288379" cy="2120902"/>
          </a:xfrm>
          <a:prstGeom prst="rect">
            <a:avLst/>
          </a:prstGeom>
          <a:noFill/>
        </p:spPr>
        <p:txBody>
          <a:bodyPr wrap="square">
            <a:spAutoFit/>
          </a:bodyPr>
          <a:lstStyle/>
          <a:p>
            <a:pPr>
              <a:lnSpc>
                <a:spcPct val="150000"/>
              </a:lnSpc>
            </a:pPr>
            <a:r>
              <a:rPr lang="zh-CN" altLang="zh-CN" sz="1800" kern="100" dirty="0">
                <a:solidFill>
                  <a:srgbClr val="333333"/>
                </a:solidFill>
                <a:effectLst/>
                <a:latin typeface="微软雅黑" panose="020B0503020204020204" pitchFamily="34" charset="-122"/>
                <a:ea typeface="微软雅黑" panose="020B0503020204020204" pitchFamily="34" charset="-122"/>
                <a:cs typeface="仿宋" panose="02010609060101010101" pitchFamily="49" charset="-122"/>
              </a:rPr>
              <a:t>一种陶瓷原料</a:t>
            </a:r>
            <a:r>
              <a:rPr lang="zh-CN" altLang="en-US" sz="1800" kern="100" dirty="0">
                <a:solidFill>
                  <a:srgbClr val="333333"/>
                </a:solidFill>
                <a:effectLst/>
                <a:latin typeface="微软雅黑" panose="020B0503020204020204" pitchFamily="34" charset="-122"/>
                <a:ea typeface="微软雅黑" panose="020B0503020204020204" pitchFamily="34" charset="-122"/>
                <a:cs typeface="仿宋" panose="02010609060101010101" pitchFamily="49" charset="-122"/>
              </a:rPr>
              <a:t>，</a:t>
            </a:r>
            <a:r>
              <a:rPr lang="zh-CN" altLang="zh-CN" sz="1800" kern="100" dirty="0">
                <a:solidFill>
                  <a:srgbClr val="333333"/>
                </a:solidFill>
                <a:effectLst/>
                <a:latin typeface="微软雅黑" panose="020B0503020204020204" pitchFamily="34" charset="-122"/>
                <a:ea typeface="微软雅黑" panose="020B0503020204020204" pitchFamily="34" charset="-122"/>
                <a:cs typeface="仿宋" panose="02010609060101010101" pitchFamily="49" charset="-122"/>
              </a:rPr>
              <a:t>其</a:t>
            </a:r>
            <a:r>
              <a:rPr lang="zh-CN" altLang="en-US" sz="1800" kern="100" dirty="0">
                <a:solidFill>
                  <a:srgbClr val="333333"/>
                </a:solidFill>
                <a:effectLst/>
                <a:latin typeface="微软雅黑" panose="020B0503020204020204" pitchFamily="34" charset="-122"/>
                <a:ea typeface="微软雅黑" panose="020B0503020204020204" pitchFamily="34" charset="-122"/>
                <a:cs typeface="仿宋" panose="02010609060101010101" pitchFamily="49" charset="-122"/>
              </a:rPr>
              <a:t>具</a:t>
            </a:r>
            <a:r>
              <a:rPr lang="zh-CN" altLang="zh-CN" sz="1800" kern="100" dirty="0">
                <a:solidFill>
                  <a:srgbClr val="333333"/>
                </a:solidFill>
                <a:effectLst/>
                <a:latin typeface="微软雅黑" panose="020B0503020204020204" pitchFamily="34" charset="-122"/>
                <a:ea typeface="微软雅黑" panose="020B0503020204020204" pitchFamily="34" charset="-122"/>
                <a:cs typeface="仿宋" panose="02010609060101010101" pitchFamily="49" charset="-122"/>
              </a:rPr>
              <a:t>吸水性</a:t>
            </a:r>
            <a:r>
              <a:rPr lang="zh-CN" altLang="en-US" sz="1800" kern="100" dirty="0">
                <a:solidFill>
                  <a:srgbClr val="333333"/>
                </a:solidFill>
                <a:effectLst/>
                <a:latin typeface="微软雅黑" panose="020B0503020204020204" pitchFamily="34" charset="-122"/>
                <a:ea typeface="微软雅黑" panose="020B0503020204020204" pitchFamily="34" charset="-122"/>
                <a:cs typeface="仿宋" panose="02010609060101010101" pitchFamily="49" charset="-122"/>
              </a:rPr>
              <a:t>及</a:t>
            </a:r>
            <a:r>
              <a:rPr lang="zh-CN" altLang="zh-CN" sz="1800" kern="100" dirty="0">
                <a:solidFill>
                  <a:srgbClr val="333333"/>
                </a:solidFill>
                <a:effectLst/>
                <a:latin typeface="微软雅黑" panose="020B0503020204020204" pitchFamily="34" charset="-122"/>
                <a:ea typeface="微软雅黑" panose="020B0503020204020204" pitchFamily="34" charset="-122"/>
                <a:cs typeface="仿宋" panose="02010609060101010101" pitchFamily="49" charset="-122"/>
              </a:rPr>
              <a:t>吸附性</a:t>
            </a:r>
            <a:r>
              <a:rPr lang="zh-CN" altLang="en-US" sz="1800" kern="100" dirty="0">
                <a:solidFill>
                  <a:srgbClr val="333333"/>
                </a:solidFill>
                <a:effectLst/>
                <a:latin typeface="微软雅黑" panose="020B0503020204020204" pitchFamily="34" charset="-122"/>
                <a:ea typeface="微软雅黑" panose="020B0503020204020204" pitchFamily="34" charset="-122"/>
                <a:cs typeface="仿宋" panose="02010609060101010101" pitchFamily="49" charset="-122"/>
              </a:rPr>
              <a:t>，</a:t>
            </a:r>
            <a:r>
              <a:rPr lang="zh-CN" altLang="zh-CN" sz="1800" kern="100" dirty="0">
                <a:solidFill>
                  <a:srgbClr val="333333"/>
                </a:solidFill>
                <a:effectLst/>
                <a:latin typeface="微软雅黑" panose="020B0503020204020204" pitchFamily="34" charset="-122"/>
                <a:ea typeface="微软雅黑" panose="020B0503020204020204" pitchFamily="34" charset="-122"/>
                <a:cs typeface="仿宋" panose="02010609060101010101" pitchFamily="49" charset="-122"/>
              </a:rPr>
              <a:t>加水后可塑性中等，干燥和烧结性能较好，主要用作烧制外墙、地砖、陶器具及水泥熟料等的原料。</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nvSpPr>
        <p:spPr>
          <a:xfrm>
            <a:off x="8699359" y="3954588"/>
            <a:ext cx="3114321" cy="2536400"/>
          </a:xfrm>
          <a:prstGeom prst="rect">
            <a:avLst/>
          </a:prstGeom>
          <a:noFill/>
        </p:spPr>
        <p:txBody>
          <a:bodyPr wrap="square">
            <a:spAutoFit/>
          </a:bodyPr>
          <a:lstStyle/>
          <a:p>
            <a:pPr>
              <a:lnSpc>
                <a:spcPct val="150000"/>
              </a:lnSpc>
            </a:pP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软瓷（</a:t>
            </a:r>
            <a:r>
              <a:rPr lang="en-US"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MCM</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材料）是一种新型的节能低碳装饰材料，其作为墙面装饰材料，具有质轻、柔性好、外观造型多样、耐候性好等特点</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100" dirty="0">
                <a:effectLst/>
                <a:latin typeface="Times New Roman" panose="02020603050405020304" pitchFamily="18" charset="0"/>
                <a:ea typeface="微软雅黑" panose="020B0503020204020204" pitchFamily="34" charset="-122"/>
                <a:cs typeface="Times New Roman" panose="02020603050405020304" pitchFamily="18" charset="0"/>
              </a:rPr>
              <a:t>适用于外墙、内墙、地面等建筑装饰</a:t>
            </a:r>
            <a:r>
              <a:rPr lang="zh-CN" altLang="en-US" sz="1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5" name="图片 24" descr="IMG_256"/>
          <p:cNvPicPr/>
          <p:nvPr/>
        </p:nvPicPr>
        <p:blipFill>
          <a:blip r:embed="rId4"/>
          <a:stretch>
            <a:fillRect/>
          </a:stretch>
        </p:blipFill>
        <p:spPr>
          <a:xfrm>
            <a:off x="6867480" y="5396211"/>
            <a:ext cx="1686521" cy="1094777"/>
          </a:xfrm>
          <a:prstGeom prst="rect">
            <a:avLst/>
          </a:prstGeom>
          <a:noFill/>
          <a:ln w="9525">
            <a:noFill/>
          </a:ln>
        </p:spPr>
      </p:pic>
      <p:pic>
        <p:nvPicPr>
          <p:cNvPr id="26" name="图片 25"/>
          <p:cNvPicPr/>
          <p:nvPr/>
        </p:nvPicPr>
        <p:blipFill>
          <a:blip r:embed="rId5"/>
          <a:stretch>
            <a:fillRect/>
          </a:stretch>
        </p:blipFill>
        <p:spPr>
          <a:xfrm>
            <a:off x="6850596" y="4169876"/>
            <a:ext cx="1720290" cy="10947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ln>
          <a:extLst>
            <a:ext uri="{909E8E84-426E-40DD-AFC4-6F175D3DCCD1}">
              <a14:hiddenFill xmlns:a14="http://schemas.microsoft.com/office/drawing/2010/main">
                <a:noFill/>
              </a14:hiddenFill>
            </a:ext>
          </a:extLst>
        </p:spPr>
      </p:cxnSp>
      <p:pic>
        <p:nvPicPr>
          <p:cNvPr id="37893" name="组合 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12"/>
          <p:cNvSpPr txBox="1">
            <a:spLocks noChangeArrowheads="1"/>
          </p:cNvSpPr>
          <p:nvPr/>
        </p:nvSpPr>
        <p:spPr bwMode="auto">
          <a:xfrm>
            <a:off x="768350" y="289580"/>
            <a:ext cx="3436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800" b="1" dirty="0">
                <a:solidFill>
                  <a:srgbClr val="595959"/>
                </a:solidFill>
                <a:latin typeface="微软雅黑" panose="020B0503020204020204" pitchFamily="34" charset="-122"/>
                <a:ea typeface="微软雅黑" panose="020B0503020204020204" pitchFamily="34" charset="-122"/>
              </a:rPr>
              <a:t>三、总体规划方案</a:t>
            </a:r>
            <a:endParaRPr lang="zh-CN" altLang="en-US" sz="2800" b="1" dirty="0">
              <a:solidFill>
                <a:srgbClr val="595959"/>
              </a:solidFill>
              <a:latin typeface="微软雅黑" panose="020B0503020204020204" pitchFamily="34" charset="-122"/>
              <a:ea typeface="微软雅黑" panose="020B0503020204020204" pitchFamily="34" charset="-122"/>
            </a:endParaRPr>
          </a:p>
        </p:txBody>
      </p:sp>
      <p:sp>
        <p:nvSpPr>
          <p:cNvPr id="30" name="圆角矩形 5"/>
          <p:cNvSpPr>
            <a:spLocks noChangeArrowheads="1"/>
          </p:cNvSpPr>
          <p:nvPr/>
        </p:nvSpPr>
        <p:spPr bwMode="auto">
          <a:xfrm>
            <a:off x="9723120" y="317500"/>
            <a:ext cx="196088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产品方案与市场</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14256" y="1016001"/>
            <a:ext cx="1991784"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水泥熟料</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45755" y="4677059"/>
            <a:ext cx="2939650"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陶土制保温陶粒</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614256" y="2597913"/>
            <a:ext cx="2788820"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0C86B6"/>
                </a:solidFill>
                <a:latin typeface="微软雅黑" panose="020B0503020204020204" pitchFamily="34" charset="-122"/>
                <a:ea typeface="微软雅黑" panose="020B0503020204020204" pitchFamily="34" charset="-122"/>
              </a:rPr>
              <a:t>陶土砖（烧结砖）</a:t>
            </a:r>
            <a:endParaRPr lang="zh-CN" altLang="en-US" sz="2400" b="1" dirty="0">
              <a:solidFill>
                <a:srgbClr val="0C86B6"/>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512762" y="1491019"/>
            <a:ext cx="11534693" cy="874407"/>
          </a:xfrm>
          <a:prstGeom prst="rect">
            <a:avLst/>
          </a:prstGeom>
          <a:noFill/>
        </p:spPr>
        <p:txBody>
          <a:bodyPr wrap="square">
            <a:spAutoFit/>
          </a:bodyPr>
          <a:lstStyle/>
          <a:p>
            <a:pPr>
              <a:lnSpc>
                <a:spcPct val="150000"/>
              </a:lnSpc>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水泥熟料是以石灰石和黏土、铁质原料为主要原料，按适当比例配制成生料，烧至部分或全部熔融，并经冷却而获得的半成品。</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水泥熟料可直接销往嘉鱼县重点支持水泥厂企业，销路有保障。</a:t>
            </a:r>
            <a:endParaRPr lang="zh-CN" altLang="en-US"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512762" y="3110062"/>
            <a:ext cx="11468706" cy="1289905"/>
          </a:xfrm>
          <a:prstGeom prst="rect">
            <a:avLst/>
          </a:prstGeom>
          <a:noFill/>
        </p:spPr>
        <p:txBody>
          <a:bodyPr wrap="square">
            <a:spAutoFit/>
          </a:bodyPr>
          <a:lstStyle/>
          <a:p>
            <a:pPr>
              <a:lnSpc>
                <a:spcPct val="150000"/>
              </a:lnSpc>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陶土砖</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为</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粘土砖的一种</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通常采用优质粘土甚至紫砂陶土高温烧制</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，属于低温砖，具有抗光污染、吸音作用、透气性</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强、耐腐蚀等优点。随着国家大力发展中小城镇建设，嘉鱼县未来城镇建设对陶土砖（含景观砖、步道砖）的需求将保持较快增长。</a:t>
            </a:r>
            <a:endParaRPr lang="zh-CN" altLang="en-US"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545755" y="5138724"/>
            <a:ext cx="11468706" cy="1289905"/>
          </a:xfrm>
          <a:prstGeom prst="rect">
            <a:avLst/>
          </a:prstGeom>
          <a:noFill/>
        </p:spPr>
        <p:txBody>
          <a:bodyPr wrap="square">
            <a:spAutoFit/>
          </a:bodyPr>
          <a:lstStyle/>
          <a:p>
            <a:pPr>
              <a:lnSpc>
                <a:spcPct val="150000"/>
              </a:lnSpc>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陶粒具有球状的外形，表面光滑而坚硬，内部呈蜂窝状，有密度小、热导率低、强度高的特点</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主要用于作隔热耐火材料的骨料。陶粒具有密度低、筒压强度高、孔隙率高，软化系数高、抗冻性良好、抗碱集料反应性优异等</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特点</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。可以将它广泛应用与建材、园艺、食品饮料、耐火保温材料、化工、石油等部门，应用领域越来越广</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tags/tag1.xml><?xml version="1.0" encoding="utf-8"?>
<p:tagLst xmlns:p="http://schemas.openxmlformats.org/presentationml/2006/main">
  <p:tag name="KSO_WM_UNIT_TABLE_BEAUTIFY" val="smartTable{32241300-49ad-4bd3-a28c-a96526b692a5}"/>
</p:tagLst>
</file>

<file path=ppt/theme/theme1.xml><?xml version="1.0" encoding="utf-8"?>
<a:theme xmlns:a="http://schemas.openxmlformats.org/drawingml/2006/main" name="清风素材 https://12sc.taobao.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Office 主题">
  <a:themeElements>
    <a:clrScheme name="1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Office 主题">
  <a:themeElements>
    <a:clrScheme name="1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Office 主题">
  <a:themeElements>
    <a:clrScheme name="1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4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5_Office 主题">
  <a:themeElements>
    <a:clrScheme name="1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5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清风素材1 https://12sc.taobao.com">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清风素材2 https://12sc.taobao.com">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清风素材3 https://12sc.taobao.com">
  <a:themeElements>
    <a:clrScheme name="6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6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主题">
  <a:themeElements>
    <a:clrScheme name="9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9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Office 主题">
  <a:themeElements>
    <a:clrScheme name="10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0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主题">
  <a:themeElements>
    <a:clrScheme name="1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4778</Words>
  <Application>WPS 演示</Application>
  <PresentationFormat>宽屏</PresentationFormat>
  <Paragraphs>627</Paragraphs>
  <Slides>22</Slides>
  <Notes>21</Notes>
  <HiddenSlides>0</HiddenSlides>
  <MMClips>0</MMClips>
  <ScaleCrop>false</ScaleCrop>
  <HeadingPairs>
    <vt:vector size="6" baseType="variant">
      <vt:variant>
        <vt:lpstr>已用的字体</vt:lpstr>
      </vt:variant>
      <vt:variant>
        <vt:i4>20</vt:i4>
      </vt:variant>
      <vt:variant>
        <vt:lpstr>主题</vt:lpstr>
      </vt:variant>
      <vt:variant>
        <vt:i4>13</vt:i4>
      </vt:variant>
      <vt:variant>
        <vt:lpstr>幻灯片标题</vt:lpstr>
      </vt:variant>
      <vt:variant>
        <vt:i4>22</vt:i4>
      </vt:variant>
    </vt:vector>
  </HeadingPairs>
  <TitlesOfParts>
    <vt:vector size="55" baseType="lpstr">
      <vt:lpstr>Arial</vt:lpstr>
      <vt:lpstr>宋体</vt:lpstr>
      <vt:lpstr>Wingdings</vt:lpstr>
      <vt:lpstr>Calibri</vt:lpstr>
      <vt:lpstr>Calibri Light</vt:lpstr>
      <vt:lpstr>微软雅黑</vt:lpstr>
      <vt:lpstr>Times New Roman</vt:lpstr>
      <vt:lpstr>黑体</vt:lpstr>
      <vt:lpstr>仿宋</vt:lpstr>
      <vt:lpstr>Arial Unicode MS</vt:lpstr>
      <vt:lpstr>Arial</vt:lpstr>
      <vt:lpstr>Amelia BT</vt:lpstr>
      <vt:lpstr>RomanS</vt:lpstr>
      <vt:lpstr>华文隶书</vt:lpstr>
      <vt:lpstr>方正舒体</vt:lpstr>
      <vt:lpstr>方正姚体</vt:lpstr>
      <vt:lpstr>等线</vt:lpstr>
      <vt:lpstr>华文行楷</vt:lpstr>
      <vt:lpstr>华文细黑</vt:lpstr>
      <vt:lpstr>隶书</vt:lpstr>
      <vt:lpstr>清风素材 https://12sc.taobao.com</vt:lpstr>
      <vt:lpstr>清风素材1 https://12sc.taobao.com</vt:lpstr>
      <vt:lpstr>清风素材2 https://12sc.taobao.com</vt:lpstr>
      <vt:lpstr>清风素材3 https://12sc.taobao.com</vt:lpstr>
      <vt:lpstr>7_Office 主题</vt:lpstr>
      <vt:lpstr>8_Office 主题</vt:lpstr>
      <vt:lpstr>9_Office 主题</vt:lpstr>
      <vt:lpstr>10_Office 主题</vt:lpstr>
      <vt:lpstr>11_Office 主题</vt:lpstr>
      <vt:lpstr>12_Office 主题</vt:lpstr>
      <vt:lpstr>13_Office 主题</vt:lpstr>
      <vt:lpstr>14_Office 主题</vt:lpstr>
      <vt:lpstr>15_Office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WPS_1480748658</cp:lastModifiedBy>
  <cp:revision>12</cp:revision>
  <dcterms:created xsi:type="dcterms:W3CDTF">2021-09-23T06:46:00Z</dcterms:created>
  <dcterms:modified xsi:type="dcterms:W3CDTF">2021-10-02T04:40:18Z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9CDA94BFBC494505AA04F17201C87C14</vt:lpwstr>
  </property>
  <property fmtid="{D5CDD505-2E9C-101B-9397-08002B2CF9AE}" pid="3" name="KSOProductBuildVer">
    <vt:lpwstr>2052-11.1.0.10938</vt:lpwstr>
  </property>
</Properties>
</file>